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68" r:id="rId2"/>
    <p:sldId id="256" r:id="rId3"/>
    <p:sldId id="259" r:id="rId4"/>
    <p:sldId id="261" r:id="rId5"/>
    <p:sldId id="260" r:id="rId6"/>
    <p:sldId id="269" r:id="rId7"/>
    <p:sldId id="270" r:id="rId8"/>
    <p:sldId id="271" r:id="rId9"/>
    <p:sldId id="272" r:id="rId10"/>
    <p:sldId id="274" r:id="rId11"/>
    <p:sldId id="273" r:id="rId12"/>
    <p:sldId id="275" r:id="rId13"/>
    <p:sldId id="276" r:id="rId14"/>
    <p:sldId id="277" r:id="rId15"/>
    <p:sldId id="278" r:id="rId16"/>
    <p:sldId id="279" r:id="rId17"/>
    <p:sldId id="280" r:id="rId18"/>
    <p:sldId id="281" r:id="rId19"/>
    <p:sldId id="283" r:id="rId20"/>
    <p:sldId id="284" r:id="rId21"/>
    <p:sldId id="285" r:id="rId22"/>
    <p:sldId id="282" r:id="rId23"/>
  </p:sldIdLst>
  <p:sldSz cx="18288000" cy="10287000"/>
  <p:notesSz cx="6858000" cy="9144000"/>
  <p:embeddedFontLst>
    <p:embeddedFont>
      <p:font typeface="Berlin Sans FB" panose="020E0602020502020306" pitchFamily="34" charset="0"/>
      <p:regular r:id="rId25"/>
      <p:bold r:id="rId26"/>
    </p:embeddedFont>
    <p:embeddedFont>
      <p:font typeface="Monke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66FF"/>
    <a:srgbClr val="3399FF"/>
    <a:srgbClr val="99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437" y="92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EA5C6-3CF0-4586-8E5D-7DB8F2501B6F}" type="datetimeFigureOut">
              <a:rPr lang="es-ES" smtClean="0"/>
              <a:t>18/10/2025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A3C7F3-0A77-4BD5-91AA-E77F13438790}" type="slidenum">
              <a:rPr lang="es-ES" smtClean="0"/>
              <a:t>‹Nº›</a:t>
            </a:fld>
            <a:endParaRPr lang="es-ES"/>
          </a:p>
        </p:txBody>
      </p:sp>
    </p:spTree>
    <p:extLst>
      <p:ext uri="{BB962C8B-B14F-4D97-AF65-F5344CB8AC3E}">
        <p14:creationId xmlns:p14="http://schemas.microsoft.com/office/powerpoint/2010/main" val="73385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16</a:t>
            </a:fld>
            <a:endParaRPr lang="es-ES"/>
          </a:p>
        </p:txBody>
      </p:sp>
    </p:spTree>
    <p:extLst>
      <p:ext uri="{BB962C8B-B14F-4D97-AF65-F5344CB8AC3E}">
        <p14:creationId xmlns:p14="http://schemas.microsoft.com/office/powerpoint/2010/main" val="22684010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17</a:t>
            </a:fld>
            <a:endParaRPr lang="es-ES"/>
          </a:p>
        </p:txBody>
      </p:sp>
    </p:spTree>
    <p:extLst>
      <p:ext uri="{BB962C8B-B14F-4D97-AF65-F5344CB8AC3E}">
        <p14:creationId xmlns:p14="http://schemas.microsoft.com/office/powerpoint/2010/main" val="623959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18</a:t>
            </a:fld>
            <a:endParaRPr lang="es-ES"/>
          </a:p>
        </p:txBody>
      </p:sp>
    </p:spTree>
    <p:extLst>
      <p:ext uri="{BB962C8B-B14F-4D97-AF65-F5344CB8AC3E}">
        <p14:creationId xmlns:p14="http://schemas.microsoft.com/office/powerpoint/2010/main" val="2278467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19</a:t>
            </a:fld>
            <a:endParaRPr lang="es-ES"/>
          </a:p>
        </p:txBody>
      </p:sp>
    </p:spTree>
    <p:extLst>
      <p:ext uri="{BB962C8B-B14F-4D97-AF65-F5344CB8AC3E}">
        <p14:creationId xmlns:p14="http://schemas.microsoft.com/office/powerpoint/2010/main" val="283716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20</a:t>
            </a:fld>
            <a:endParaRPr lang="es-ES"/>
          </a:p>
        </p:txBody>
      </p:sp>
    </p:spTree>
    <p:extLst>
      <p:ext uri="{BB962C8B-B14F-4D97-AF65-F5344CB8AC3E}">
        <p14:creationId xmlns:p14="http://schemas.microsoft.com/office/powerpoint/2010/main" val="12651428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21</a:t>
            </a:fld>
            <a:endParaRPr lang="es-ES"/>
          </a:p>
        </p:txBody>
      </p:sp>
    </p:spTree>
    <p:extLst>
      <p:ext uri="{BB962C8B-B14F-4D97-AF65-F5344CB8AC3E}">
        <p14:creationId xmlns:p14="http://schemas.microsoft.com/office/powerpoint/2010/main" val="3475513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22</a:t>
            </a:fld>
            <a:endParaRPr lang="es-ES"/>
          </a:p>
        </p:txBody>
      </p:sp>
    </p:spTree>
    <p:extLst>
      <p:ext uri="{BB962C8B-B14F-4D97-AF65-F5344CB8AC3E}">
        <p14:creationId xmlns:p14="http://schemas.microsoft.com/office/powerpoint/2010/main" val="370899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 Id="rId9"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17.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88A9A533-354B-6112-6039-33AAE3468D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2980" y="190500"/>
            <a:ext cx="3222039" cy="9488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cNM | Tecnológico Nacional de México">
            <a:extLst>
              <a:ext uri="{FF2B5EF4-FFF2-40B4-BE49-F238E27FC236}">
                <a16:creationId xmlns:a16="http://schemas.microsoft.com/office/drawing/2014/main" id="{93A3BDAD-BDD9-43C1-B7C5-A6CDD3C7C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8" y="190500"/>
            <a:ext cx="3222039" cy="837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nstituto Tecnológico de Frontera Comalapa-Oficial | Frontera Comalapa">
            <a:extLst>
              <a:ext uri="{FF2B5EF4-FFF2-40B4-BE49-F238E27FC236}">
                <a16:creationId xmlns:a16="http://schemas.microsoft.com/office/drawing/2014/main" id="{C7CCD30C-5447-A756-62CB-076A502F1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8600" y="190500"/>
            <a:ext cx="2470502" cy="94485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1D5C216-C88B-2887-A633-9E569D046A19}"/>
              </a:ext>
            </a:extLst>
          </p:cNvPr>
          <p:cNvSpPr txBox="1"/>
          <p:nvPr/>
        </p:nvSpPr>
        <p:spPr>
          <a:xfrm>
            <a:off x="3810000" y="3446881"/>
            <a:ext cx="11030262" cy="5516895"/>
          </a:xfrm>
          <a:prstGeom prst="rect">
            <a:avLst/>
          </a:prstGeom>
          <a:noFill/>
        </p:spPr>
        <p:txBody>
          <a:bodyPr wrap="square" rtlCol="0">
            <a:spAutoFit/>
          </a:bodyPr>
          <a:lstStyle/>
          <a:p>
            <a:pPr algn="ctr"/>
            <a:r>
              <a:rPr lang="es-ES" dirty="0">
                <a:latin typeface="Times New Roman" panose="02020603050405020304" pitchFamily="18" charset="0"/>
                <a:cs typeface="Times New Roman" panose="02020603050405020304" pitchFamily="18" charset="0"/>
              </a:rPr>
              <a:t>CATEDRÁTICO:  Mingo Velázquez Francisco Javier.</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MATERIA: Tópicos Selectos de Base de datos.</a:t>
            </a:r>
          </a:p>
          <a:p>
            <a:pPr algn="ctr"/>
            <a:r>
              <a:rPr lang="es-ES" dirty="0">
                <a:latin typeface="Times New Roman" panose="02020603050405020304" pitchFamily="18" charset="0"/>
                <a:cs typeface="Times New Roman" panose="02020603050405020304" pitchFamily="18" charset="0"/>
              </a:rPr>
              <a:t> </a:t>
            </a: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NOMBRE DEL ALUMNO: Moguel Recinos Miriam.</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NUMERO DE CONTROL: 211260044</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CARRERA: Ingeniería en  Sistemas Computacionales.</a:t>
            </a: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 </a:t>
            </a:r>
          </a:p>
          <a:p>
            <a:pPr algn="ctr"/>
            <a:r>
              <a:rPr lang="es-ES" dirty="0">
                <a:latin typeface="Times New Roman" panose="02020603050405020304" pitchFamily="18" charset="0"/>
                <a:cs typeface="Times New Roman" panose="02020603050405020304" pitchFamily="18" charset="0"/>
              </a:rPr>
              <a:t>NOMBRE DEL TRABAJO: Ejercicios.</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FRONTERA COMALAPA, CHIAPAS A 17  DE OCTUBRE DE 2025</a:t>
            </a:r>
          </a:p>
          <a:p>
            <a:endParaRPr lang="es-ES" sz="1050" dirty="0">
              <a:latin typeface="Times New Roman" panose="02020603050405020304" pitchFamily="18" charset="0"/>
              <a:cs typeface="Times New Roman" panose="02020603050405020304" pitchFamily="18" charset="0"/>
            </a:endParaRPr>
          </a:p>
        </p:txBody>
      </p:sp>
      <p:sp>
        <p:nvSpPr>
          <p:cNvPr id="8" name="TextBox 9">
            <a:extLst>
              <a:ext uri="{FF2B5EF4-FFF2-40B4-BE49-F238E27FC236}">
                <a16:creationId xmlns:a16="http://schemas.microsoft.com/office/drawing/2014/main" id="{C1E46E27-1B41-6E10-9056-1534A7DD71A7}"/>
              </a:ext>
            </a:extLst>
          </p:cNvPr>
          <p:cNvSpPr txBox="1"/>
          <p:nvPr/>
        </p:nvSpPr>
        <p:spPr>
          <a:xfrm>
            <a:off x="4957071" y="2134027"/>
            <a:ext cx="8736119" cy="333425"/>
          </a:xfrm>
          <a:prstGeom prst="rect">
            <a:avLst/>
          </a:prstGeom>
        </p:spPr>
        <p:txBody>
          <a:bodyPr wrap="square" lIns="0" tIns="0" rIns="0" bIns="0" rtlCol="0" anchor="t">
            <a:spAutoFit/>
          </a:bodyPr>
          <a:lstStyle/>
          <a:p>
            <a:pPr algn="ctr">
              <a:lnSpc>
                <a:spcPts val="2551"/>
              </a:lnSpc>
              <a:spcBef>
                <a:spcPct val="0"/>
              </a:spcBef>
            </a:pPr>
            <a:r>
              <a:rPr lang="en-US" sz="2400" b="1" dirty="0">
                <a:solidFill>
                  <a:srgbClr val="000000"/>
                </a:solidFill>
                <a:latin typeface="Times New Roman" panose="02020603050405020304" pitchFamily="18" charset="0"/>
                <a:ea typeface="Montserrat Bold"/>
                <a:cs typeface="Times New Roman" panose="02020603050405020304" pitchFamily="18" charset="0"/>
                <a:sym typeface="Montserrat Bold"/>
              </a:rPr>
              <a:t>INSTITUTO TECNOLOGICO DE FRONTERA COMALAPA</a:t>
            </a:r>
          </a:p>
        </p:txBody>
      </p:sp>
    </p:spTree>
    <p:extLst>
      <p:ext uri="{BB962C8B-B14F-4D97-AF65-F5344CB8AC3E}">
        <p14:creationId xmlns:p14="http://schemas.microsoft.com/office/powerpoint/2010/main" val="237222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2179068" y="1775070"/>
            <a:ext cx="13792451" cy="586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s-ES" sz="2400" dirty="0">
                <a:latin typeface="Berlin Sans FB" panose="020E0602020502020306" pitchFamily="34" charset="0"/>
              </a:rPr>
              <a:t>Se listaron los registros en la página principal (</a:t>
            </a:r>
            <a:r>
              <a:rPr lang="es-ES" sz="2400" dirty="0" err="1">
                <a:latin typeface="Berlin Sans FB" panose="020E0602020502020306" pitchFamily="34" charset="0"/>
              </a:rPr>
              <a:t>index.astro</a:t>
            </a:r>
            <a:r>
              <a:rPr lang="es-ES" sz="2400" dirty="0">
                <a:latin typeface="Berlin Sans FB" panose="020E0602020502020306" pitchFamily="34" charset="0"/>
              </a:rPr>
              <a:t>), mostrando los datos de ambos microservicios</a:t>
            </a:r>
            <a:r>
              <a:rPr lang="es-ES" sz="2400" dirty="0"/>
              <a:t>.</a:t>
            </a: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pic>
        <p:nvPicPr>
          <p:cNvPr id="6" name="Imagen 5">
            <a:extLst>
              <a:ext uri="{FF2B5EF4-FFF2-40B4-BE49-F238E27FC236}">
                <a16:creationId xmlns:a16="http://schemas.microsoft.com/office/drawing/2014/main" id="{079C64CD-23D6-D723-B0A0-3CA119C249EE}"/>
              </a:ext>
            </a:extLst>
          </p:cNvPr>
          <p:cNvPicPr>
            <a:picLocks noChangeAspect="1"/>
          </p:cNvPicPr>
          <p:nvPr/>
        </p:nvPicPr>
        <p:blipFill>
          <a:blip r:embed="rId6"/>
          <a:stretch>
            <a:fillRect/>
          </a:stretch>
        </p:blipFill>
        <p:spPr>
          <a:xfrm>
            <a:off x="635962" y="3392640"/>
            <a:ext cx="8289072" cy="4662602"/>
          </a:xfrm>
          <a:prstGeom prst="rect">
            <a:avLst/>
          </a:prstGeom>
        </p:spPr>
      </p:pic>
      <p:pic>
        <p:nvPicPr>
          <p:cNvPr id="12" name="Imagen 11">
            <a:extLst>
              <a:ext uri="{FF2B5EF4-FFF2-40B4-BE49-F238E27FC236}">
                <a16:creationId xmlns:a16="http://schemas.microsoft.com/office/drawing/2014/main" id="{D579148B-1581-F92A-E650-1DA7C268554B}"/>
              </a:ext>
            </a:extLst>
          </p:cNvPr>
          <p:cNvPicPr>
            <a:picLocks noChangeAspect="1"/>
          </p:cNvPicPr>
          <p:nvPr/>
        </p:nvPicPr>
        <p:blipFill>
          <a:blip r:embed="rId7"/>
          <a:stretch>
            <a:fillRect/>
          </a:stretch>
        </p:blipFill>
        <p:spPr>
          <a:xfrm>
            <a:off x="9452960" y="3439110"/>
            <a:ext cx="8383860" cy="4715921"/>
          </a:xfrm>
          <a:prstGeom prst="rect">
            <a:avLst/>
          </a:prstGeom>
        </p:spPr>
      </p:pic>
    </p:spTree>
    <p:extLst>
      <p:ext uri="{BB962C8B-B14F-4D97-AF65-F5344CB8AC3E}">
        <p14:creationId xmlns:p14="http://schemas.microsoft.com/office/powerpoint/2010/main" val="114455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2429233" y="1229654"/>
            <a:ext cx="14064408" cy="113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s-ES" sz="2400" dirty="0">
                <a:latin typeface="Berlin Sans FB" panose="020E0602020502020306" pitchFamily="34" charset="0"/>
              </a:rPr>
              <a:t>La actualización de información se realizó mediante un formulario que enviaba los datos editados a través de una petición PUT, por ejemplo, para actualizar el registro con ID 5.</a:t>
            </a: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pic>
        <p:nvPicPr>
          <p:cNvPr id="6" name="Imagen 5">
            <a:extLst>
              <a:ext uri="{FF2B5EF4-FFF2-40B4-BE49-F238E27FC236}">
                <a16:creationId xmlns:a16="http://schemas.microsoft.com/office/drawing/2014/main" id="{6E62057B-4BD1-3210-CC64-4D296CBA09C6}"/>
              </a:ext>
            </a:extLst>
          </p:cNvPr>
          <p:cNvPicPr>
            <a:picLocks noChangeAspect="1"/>
          </p:cNvPicPr>
          <p:nvPr/>
        </p:nvPicPr>
        <p:blipFill>
          <a:blip r:embed="rId6"/>
          <a:stretch>
            <a:fillRect/>
          </a:stretch>
        </p:blipFill>
        <p:spPr>
          <a:xfrm>
            <a:off x="635486" y="3080208"/>
            <a:ext cx="8364226" cy="4704876"/>
          </a:xfrm>
          <a:prstGeom prst="rect">
            <a:avLst/>
          </a:prstGeom>
        </p:spPr>
      </p:pic>
      <p:pic>
        <p:nvPicPr>
          <p:cNvPr id="12" name="Imagen 11">
            <a:extLst>
              <a:ext uri="{FF2B5EF4-FFF2-40B4-BE49-F238E27FC236}">
                <a16:creationId xmlns:a16="http://schemas.microsoft.com/office/drawing/2014/main" id="{57C2D6D8-B1CB-646E-4A96-0FC5A862E42F}"/>
              </a:ext>
            </a:extLst>
          </p:cNvPr>
          <p:cNvPicPr>
            <a:picLocks noChangeAspect="1"/>
          </p:cNvPicPr>
          <p:nvPr/>
        </p:nvPicPr>
        <p:blipFill>
          <a:blip r:embed="rId7"/>
          <a:stretch>
            <a:fillRect/>
          </a:stretch>
        </p:blipFill>
        <p:spPr>
          <a:xfrm>
            <a:off x="9448237" y="3099709"/>
            <a:ext cx="8364224" cy="4704876"/>
          </a:xfrm>
          <a:prstGeom prst="rect">
            <a:avLst/>
          </a:prstGeom>
        </p:spPr>
      </p:pic>
    </p:spTree>
    <p:extLst>
      <p:ext uri="{BB962C8B-B14F-4D97-AF65-F5344CB8AC3E}">
        <p14:creationId xmlns:p14="http://schemas.microsoft.com/office/powerpoint/2010/main" val="99422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2286001" y="1284796"/>
            <a:ext cx="12420600" cy="1207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spcAft>
                <a:spcPts val="600"/>
              </a:spcAft>
              <a:buClr>
                <a:srgbClr val="000000"/>
              </a:buClr>
            </a:pPr>
            <a:r>
              <a:rPr lang="es-ES" sz="2400" dirty="0">
                <a:latin typeface="Berlin Sans FB" panose="020E0602020502020306" pitchFamily="34" charset="0"/>
              </a:rPr>
              <a:t>Se eliminaron los  registros directamente con un botón que ejecutaba una petición DELETE.</a:t>
            </a:r>
          </a:p>
          <a:p>
            <a:pPr marL="0" lvl="0" indent="0" algn="just">
              <a:lnSpc>
                <a:spcPct val="150000"/>
              </a:lnSpc>
              <a:spcAft>
                <a:spcPts val="600"/>
              </a:spcAft>
              <a:buClr>
                <a:srgbClr val="000000"/>
              </a:buClr>
              <a:buFont typeface="Arial"/>
              <a:buNone/>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B63705B6-45F8-DB97-0DF0-0EAAD8585F91}"/>
              </a:ext>
            </a:extLst>
          </p:cNvPr>
          <p:cNvPicPr>
            <a:picLocks noChangeAspect="1"/>
          </p:cNvPicPr>
          <p:nvPr/>
        </p:nvPicPr>
        <p:blipFill>
          <a:blip r:embed="rId6"/>
          <a:stretch>
            <a:fillRect/>
          </a:stretch>
        </p:blipFill>
        <p:spPr>
          <a:xfrm>
            <a:off x="463821" y="2942327"/>
            <a:ext cx="8571024" cy="4821202"/>
          </a:xfrm>
          <a:prstGeom prst="rect">
            <a:avLst/>
          </a:prstGeom>
        </p:spPr>
      </p:pic>
      <p:pic>
        <p:nvPicPr>
          <p:cNvPr id="14" name="Imagen 13">
            <a:extLst>
              <a:ext uri="{FF2B5EF4-FFF2-40B4-BE49-F238E27FC236}">
                <a16:creationId xmlns:a16="http://schemas.microsoft.com/office/drawing/2014/main" id="{07CF1881-7219-E867-174E-D2124F8A35FD}"/>
              </a:ext>
            </a:extLst>
          </p:cNvPr>
          <p:cNvPicPr>
            <a:picLocks noChangeAspect="1"/>
          </p:cNvPicPr>
          <p:nvPr/>
        </p:nvPicPr>
        <p:blipFill>
          <a:blip r:embed="rId7"/>
          <a:stretch>
            <a:fillRect/>
          </a:stretch>
        </p:blipFill>
        <p:spPr>
          <a:xfrm>
            <a:off x="9389386" y="2942327"/>
            <a:ext cx="8571027" cy="4821202"/>
          </a:xfrm>
          <a:prstGeom prst="rect">
            <a:avLst/>
          </a:prstGeom>
        </p:spPr>
      </p:pic>
    </p:spTree>
    <p:extLst>
      <p:ext uri="{BB962C8B-B14F-4D97-AF65-F5344CB8AC3E}">
        <p14:creationId xmlns:p14="http://schemas.microsoft.com/office/powerpoint/2010/main" val="161314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1303916" y="1897506"/>
            <a:ext cx="14748218" cy="2238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ES" sz="2400" dirty="0">
                <a:latin typeface="Berlin Sans FB" panose="020E0602020502020306" pitchFamily="34" charset="0"/>
              </a:rPr>
              <a:t>En </a:t>
            </a:r>
            <a:r>
              <a:rPr lang="es-ES" sz="2400" dirty="0" err="1">
                <a:latin typeface="Berlin Sans FB" panose="020E0602020502020306" pitchFamily="34" charset="0"/>
              </a:rPr>
              <a:t>React</a:t>
            </a:r>
            <a:r>
              <a:rPr lang="es-ES" sz="2400" dirty="0">
                <a:latin typeface="Berlin Sans FB" panose="020E0602020502020306" pitchFamily="34" charset="0"/>
              </a:rPr>
              <a:t> se trabajó con componentes funcionales, </a:t>
            </a:r>
            <a:r>
              <a:rPr lang="es-ES" sz="2400" dirty="0" err="1">
                <a:latin typeface="Berlin Sans FB" panose="020E0602020502020306" pitchFamily="34" charset="0"/>
              </a:rPr>
              <a:t>hooks</a:t>
            </a:r>
            <a:r>
              <a:rPr lang="es-ES" sz="2400" dirty="0">
                <a:latin typeface="Berlin Sans FB" panose="020E0602020502020306" pitchFamily="34" charset="0"/>
              </a:rPr>
              <a:t> y Axios para implementar las operaciones CRUD.</a:t>
            </a:r>
          </a:p>
          <a:p>
            <a:pPr algn="just">
              <a:lnSpc>
                <a:spcPct val="150000"/>
              </a:lnSpc>
              <a:buFont typeface="Arial" panose="020B0604020202020204" pitchFamily="34" charset="0"/>
              <a:buChar char="•"/>
            </a:pPr>
            <a:r>
              <a:rPr lang="es-ES" sz="2400" dirty="0">
                <a:latin typeface="Berlin Sans FB" panose="020E0602020502020306" pitchFamily="34" charset="0"/>
              </a:rPr>
              <a:t>Leer: los registros se cargaron mediante </a:t>
            </a:r>
            <a:r>
              <a:rPr lang="es-ES" sz="2400" dirty="0" err="1">
                <a:latin typeface="Berlin Sans FB" panose="020E0602020502020306" pitchFamily="34" charset="0"/>
              </a:rPr>
              <a:t>useEffect</a:t>
            </a:r>
            <a:r>
              <a:rPr lang="es-ES" sz="2400" dirty="0">
                <a:latin typeface="Berlin Sans FB" panose="020E0602020502020306" pitchFamily="34" charset="0"/>
              </a:rPr>
              <a:t> al iniciar la aplicación, mostrando la información en una tabla interactiva.</a:t>
            </a:r>
          </a:p>
          <a:p>
            <a:pPr marL="0" marR="0" lvl="0" indent="0" algn="just" defTabSz="914400" rtl="0" eaLnBrk="0" fontAlgn="base" latinLnBrk="0" hangingPunct="0">
              <a:lnSpc>
                <a:spcPct val="150000"/>
              </a:lnSpc>
              <a:spcBef>
                <a:spcPct val="0"/>
              </a:spcBef>
              <a:spcAft>
                <a:spcPct val="0"/>
              </a:spcAft>
              <a:buClrTx/>
              <a:buSzTx/>
              <a:buFontTx/>
              <a:buNone/>
              <a:tabLst/>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err="1">
                <a:latin typeface="Berlin Sans FB" panose="020E0602020502020306" pitchFamily="34" charset="0"/>
              </a:rPr>
              <a:t>React</a:t>
            </a:r>
            <a:endParaRPr lang="es-MX" sz="6000" dirty="0">
              <a:latin typeface="Berlin Sans FB" panose="020E0602020502020306" pitchFamily="34" charset="0"/>
            </a:endParaRPr>
          </a:p>
        </p:txBody>
      </p:sp>
      <p:pic>
        <p:nvPicPr>
          <p:cNvPr id="6" name="Imagen 5">
            <a:extLst>
              <a:ext uri="{FF2B5EF4-FFF2-40B4-BE49-F238E27FC236}">
                <a16:creationId xmlns:a16="http://schemas.microsoft.com/office/drawing/2014/main" id="{599AE3F4-818C-A834-F258-44B47591C1CF}"/>
              </a:ext>
            </a:extLst>
          </p:cNvPr>
          <p:cNvPicPr>
            <a:picLocks noChangeAspect="1"/>
          </p:cNvPicPr>
          <p:nvPr/>
        </p:nvPicPr>
        <p:blipFill>
          <a:blip r:embed="rId6"/>
          <a:stretch>
            <a:fillRect/>
          </a:stretch>
        </p:blipFill>
        <p:spPr>
          <a:xfrm>
            <a:off x="622416" y="4222993"/>
            <a:ext cx="8340602" cy="4691590"/>
          </a:xfrm>
          <a:prstGeom prst="rect">
            <a:avLst/>
          </a:prstGeom>
        </p:spPr>
      </p:pic>
      <p:pic>
        <p:nvPicPr>
          <p:cNvPr id="12" name="Imagen 11">
            <a:extLst>
              <a:ext uri="{FF2B5EF4-FFF2-40B4-BE49-F238E27FC236}">
                <a16:creationId xmlns:a16="http://schemas.microsoft.com/office/drawing/2014/main" id="{79F9119E-A981-523D-84CB-A744CC3228C4}"/>
              </a:ext>
            </a:extLst>
          </p:cNvPr>
          <p:cNvPicPr>
            <a:picLocks noChangeAspect="1"/>
          </p:cNvPicPr>
          <p:nvPr/>
        </p:nvPicPr>
        <p:blipFill>
          <a:blip r:embed="rId7"/>
          <a:stretch>
            <a:fillRect/>
          </a:stretch>
        </p:blipFill>
        <p:spPr>
          <a:xfrm>
            <a:off x="9568357" y="4135811"/>
            <a:ext cx="8340603" cy="4691590"/>
          </a:xfrm>
          <a:prstGeom prst="rect">
            <a:avLst/>
          </a:prstGeom>
        </p:spPr>
      </p:pic>
    </p:spTree>
    <p:extLst>
      <p:ext uri="{BB962C8B-B14F-4D97-AF65-F5344CB8AC3E}">
        <p14:creationId xmlns:p14="http://schemas.microsoft.com/office/powerpoint/2010/main" val="282849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Rectangle 2">
            <a:extLst>
              <a:ext uri="{FF2B5EF4-FFF2-40B4-BE49-F238E27FC236}">
                <a16:creationId xmlns:a16="http://schemas.microsoft.com/office/drawing/2014/main" id="{608AB36F-D1B0-F92E-3562-5B4FAFB0E08B}"/>
              </a:ext>
            </a:extLst>
          </p:cNvPr>
          <p:cNvSpPr>
            <a:spLocks noChangeArrowheads="1"/>
          </p:cNvSpPr>
          <p:nvPr/>
        </p:nvSpPr>
        <p:spPr bwMode="auto">
          <a:xfrm>
            <a:off x="2057400" y="1052518"/>
            <a:ext cx="141732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400" i="0" u="none" strike="noStrike" cap="none" normalizeH="0" baseline="0" dirty="0">
                <a:ln>
                  <a:noFill/>
                </a:ln>
                <a:solidFill>
                  <a:schemeClr val="tx1"/>
                </a:solidFill>
                <a:effectLst/>
                <a:latin typeface="Berlin Sans FB" panose="020E0602020502020306" pitchFamily="34" charset="0"/>
              </a:rPr>
              <a:t>Crear: se utilizó un formulario controlado con </a:t>
            </a:r>
            <a:r>
              <a:rPr kumimoji="0" lang="es-ES" altLang="es-ES" sz="2400" i="0" u="none" strike="noStrike" cap="none" normalizeH="0" baseline="0" dirty="0" err="1">
                <a:ln>
                  <a:noFill/>
                </a:ln>
                <a:solidFill>
                  <a:schemeClr val="tx1"/>
                </a:solidFill>
                <a:effectLst/>
                <a:latin typeface="Berlin Sans FB" panose="020E0602020502020306" pitchFamily="34" charset="0"/>
              </a:rPr>
              <a:t>useState</a:t>
            </a:r>
            <a:r>
              <a:rPr kumimoji="0" lang="es-ES" altLang="es-ES" sz="2400" i="0" u="none" strike="noStrike" cap="none" normalizeH="0" baseline="0" dirty="0">
                <a:ln>
                  <a:noFill/>
                </a:ln>
                <a:solidFill>
                  <a:schemeClr val="tx1"/>
                </a:solidFill>
                <a:effectLst/>
                <a:latin typeface="Berlin Sans FB" panose="020E0602020502020306" pitchFamily="34" charset="0"/>
              </a:rPr>
              <a:t> para capturar los datos y enviarlos al microservicio correspondiente.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pic>
        <p:nvPicPr>
          <p:cNvPr id="14" name="Imagen 13">
            <a:extLst>
              <a:ext uri="{FF2B5EF4-FFF2-40B4-BE49-F238E27FC236}">
                <a16:creationId xmlns:a16="http://schemas.microsoft.com/office/drawing/2014/main" id="{1BA6A3FE-BC2D-EB64-DC26-8BBA66355B31}"/>
              </a:ext>
            </a:extLst>
          </p:cNvPr>
          <p:cNvPicPr>
            <a:picLocks noChangeAspect="1"/>
          </p:cNvPicPr>
          <p:nvPr/>
        </p:nvPicPr>
        <p:blipFill>
          <a:blip r:embed="rId6"/>
          <a:stretch>
            <a:fillRect/>
          </a:stretch>
        </p:blipFill>
        <p:spPr>
          <a:xfrm>
            <a:off x="864555" y="3266806"/>
            <a:ext cx="8279445" cy="4657187"/>
          </a:xfrm>
          <a:prstGeom prst="rect">
            <a:avLst/>
          </a:prstGeom>
        </p:spPr>
      </p:pic>
      <p:pic>
        <p:nvPicPr>
          <p:cNvPr id="15" name="Imagen 14">
            <a:extLst>
              <a:ext uri="{FF2B5EF4-FFF2-40B4-BE49-F238E27FC236}">
                <a16:creationId xmlns:a16="http://schemas.microsoft.com/office/drawing/2014/main" id="{9E0681A0-FEA5-F8BD-E2C0-35D4CE242F28}"/>
              </a:ext>
            </a:extLst>
          </p:cNvPr>
          <p:cNvPicPr>
            <a:picLocks noChangeAspect="1"/>
          </p:cNvPicPr>
          <p:nvPr/>
        </p:nvPicPr>
        <p:blipFill>
          <a:blip r:embed="rId7"/>
          <a:stretch>
            <a:fillRect/>
          </a:stretch>
        </p:blipFill>
        <p:spPr>
          <a:xfrm>
            <a:off x="9577983" y="3266806"/>
            <a:ext cx="8440222" cy="4747625"/>
          </a:xfrm>
          <a:prstGeom prst="rect">
            <a:avLst/>
          </a:prstGeom>
        </p:spPr>
      </p:pic>
    </p:spTree>
    <p:extLst>
      <p:ext uri="{BB962C8B-B14F-4D97-AF65-F5344CB8AC3E}">
        <p14:creationId xmlns:p14="http://schemas.microsoft.com/office/powerpoint/2010/main" val="101730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1567360" y="1076731"/>
            <a:ext cx="15322824" cy="1130309"/>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Actualizar: se implementó un modal que permitía modificar los datos de un registro seleccionado, enviando posteriormente una petición PUT al </a:t>
            </a:r>
            <a:r>
              <a:rPr lang="es-ES" sz="2400" dirty="0" err="1">
                <a:latin typeface="Berlin Sans FB" panose="020E0602020502020306" pitchFamily="34" charset="0"/>
              </a:rPr>
              <a:t>backend</a:t>
            </a:r>
            <a:r>
              <a:rPr lang="es-ES" sz="2400" dirty="0">
                <a:latin typeface="Berlin Sans FB" panose="020E0602020502020306" pitchFamily="34" charset="0"/>
              </a:rPr>
              <a:t>. En este ejemplo, se actualizó el registro con ID 5..</a:t>
            </a:r>
          </a:p>
        </p:txBody>
      </p:sp>
      <p:pic>
        <p:nvPicPr>
          <p:cNvPr id="6" name="Imagen 5">
            <a:extLst>
              <a:ext uri="{FF2B5EF4-FFF2-40B4-BE49-F238E27FC236}">
                <a16:creationId xmlns:a16="http://schemas.microsoft.com/office/drawing/2014/main" id="{8E015560-CA90-9508-4E0C-FEDD02B0E356}"/>
              </a:ext>
            </a:extLst>
          </p:cNvPr>
          <p:cNvPicPr>
            <a:picLocks noChangeAspect="1"/>
          </p:cNvPicPr>
          <p:nvPr/>
        </p:nvPicPr>
        <p:blipFill>
          <a:blip r:embed="rId6"/>
          <a:stretch>
            <a:fillRect/>
          </a:stretch>
        </p:blipFill>
        <p:spPr>
          <a:xfrm>
            <a:off x="343594" y="2846041"/>
            <a:ext cx="8313637" cy="4676422"/>
          </a:xfrm>
          <a:prstGeom prst="rect">
            <a:avLst/>
          </a:prstGeom>
        </p:spPr>
      </p:pic>
      <p:pic>
        <p:nvPicPr>
          <p:cNvPr id="12" name="Imagen 11">
            <a:extLst>
              <a:ext uri="{FF2B5EF4-FFF2-40B4-BE49-F238E27FC236}">
                <a16:creationId xmlns:a16="http://schemas.microsoft.com/office/drawing/2014/main" id="{79C36ABC-9919-701F-B123-5A61AA03EF18}"/>
              </a:ext>
            </a:extLst>
          </p:cNvPr>
          <p:cNvPicPr>
            <a:picLocks noChangeAspect="1"/>
          </p:cNvPicPr>
          <p:nvPr/>
        </p:nvPicPr>
        <p:blipFill>
          <a:blip r:embed="rId7"/>
          <a:stretch>
            <a:fillRect/>
          </a:stretch>
        </p:blipFill>
        <p:spPr>
          <a:xfrm>
            <a:off x="9144000" y="3083086"/>
            <a:ext cx="8449931" cy="4753086"/>
          </a:xfrm>
          <a:prstGeom prst="rect">
            <a:avLst/>
          </a:prstGeom>
        </p:spPr>
      </p:pic>
    </p:spTree>
    <p:extLst>
      <p:ext uri="{BB962C8B-B14F-4D97-AF65-F5344CB8AC3E}">
        <p14:creationId xmlns:p14="http://schemas.microsoft.com/office/powerpoint/2010/main" val="128868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971030" y="1302075"/>
            <a:ext cx="16637164" cy="1130309"/>
          </a:xfrm>
          <a:prstGeom prst="rect">
            <a:avLst/>
          </a:prstGeom>
          <a:noFill/>
        </p:spPr>
        <p:txBody>
          <a:bodyPr wrap="square">
            <a:spAutoFit/>
          </a:bodyPr>
          <a:lstStyle/>
          <a:p>
            <a:pPr algn="just">
              <a:lnSpc>
                <a:spcPct val="150000"/>
              </a:lnSpc>
            </a:pPr>
            <a:r>
              <a:rPr lang="es-ES" sz="2400" b="1" dirty="0">
                <a:latin typeface="Berlin Sans FB" panose="020E0602020502020306" pitchFamily="34" charset="0"/>
              </a:rPr>
              <a:t>Eliminar:</a:t>
            </a:r>
            <a:r>
              <a:rPr lang="es-ES" sz="2400" dirty="0">
                <a:latin typeface="Berlin Sans FB" panose="020E0602020502020306" pitchFamily="34" charset="0"/>
              </a:rPr>
              <a:t> cada fila contaba con un botón que, al presionarse, ejecutaba la función </a:t>
            </a:r>
            <a:r>
              <a:rPr lang="es-ES" sz="2400" dirty="0" err="1">
                <a:latin typeface="Berlin Sans FB" panose="020E0602020502020306" pitchFamily="34" charset="0"/>
              </a:rPr>
              <a:t>deleteRecord</a:t>
            </a:r>
            <a:r>
              <a:rPr lang="es-ES" sz="2400" dirty="0">
                <a:latin typeface="Berlin Sans FB" panose="020E0602020502020306" pitchFamily="34" charset="0"/>
              </a:rPr>
              <a:t>(), eliminando el registro tanto de la tabla como de la base de datos. En este ejemplo, se eliminó el registro con ID 7.</a:t>
            </a:r>
          </a:p>
        </p:txBody>
      </p:sp>
      <p:pic>
        <p:nvPicPr>
          <p:cNvPr id="12" name="Imagen 11">
            <a:extLst>
              <a:ext uri="{FF2B5EF4-FFF2-40B4-BE49-F238E27FC236}">
                <a16:creationId xmlns:a16="http://schemas.microsoft.com/office/drawing/2014/main" id="{4B05CE47-16AA-EC43-0D58-76E353BF0273}"/>
              </a:ext>
            </a:extLst>
          </p:cNvPr>
          <p:cNvPicPr>
            <a:picLocks noChangeAspect="1"/>
          </p:cNvPicPr>
          <p:nvPr/>
        </p:nvPicPr>
        <p:blipFill>
          <a:blip r:embed="rId7"/>
          <a:stretch>
            <a:fillRect/>
          </a:stretch>
        </p:blipFill>
        <p:spPr>
          <a:xfrm>
            <a:off x="716251" y="3252179"/>
            <a:ext cx="8433948" cy="4744096"/>
          </a:xfrm>
          <a:prstGeom prst="rect">
            <a:avLst/>
          </a:prstGeom>
        </p:spPr>
      </p:pic>
      <p:pic>
        <p:nvPicPr>
          <p:cNvPr id="14" name="Imagen 13">
            <a:extLst>
              <a:ext uri="{FF2B5EF4-FFF2-40B4-BE49-F238E27FC236}">
                <a16:creationId xmlns:a16="http://schemas.microsoft.com/office/drawing/2014/main" id="{1C92F86A-0D81-5886-D581-5410EA529C2C}"/>
              </a:ext>
            </a:extLst>
          </p:cNvPr>
          <p:cNvPicPr>
            <a:picLocks noChangeAspect="1"/>
          </p:cNvPicPr>
          <p:nvPr/>
        </p:nvPicPr>
        <p:blipFill>
          <a:blip r:embed="rId8"/>
          <a:stretch>
            <a:fillRect/>
          </a:stretch>
        </p:blipFill>
        <p:spPr>
          <a:xfrm>
            <a:off x="9492203" y="3280029"/>
            <a:ext cx="8433948" cy="4744095"/>
          </a:xfrm>
          <a:prstGeom prst="rect">
            <a:avLst/>
          </a:prstGeom>
        </p:spPr>
      </p:pic>
    </p:spTree>
    <p:extLst>
      <p:ext uri="{BB962C8B-B14F-4D97-AF65-F5344CB8AC3E}">
        <p14:creationId xmlns:p14="http://schemas.microsoft.com/office/powerpoint/2010/main" val="364651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err="1">
                <a:latin typeface="Berlin Sans FB" panose="020E0602020502020306" pitchFamily="34" charset="0"/>
              </a:rPr>
              <a:t>Nestjs</a:t>
            </a:r>
            <a:r>
              <a:rPr lang="es-MX" sz="6000" dirty="0">
                <a:latin typeface="Berlin Sans FB" panose="020E0602020502020306" pitchFamily="34" charset="0"/>
              </a:rPr>
              <a:t>  </a:t>
            </a:r>
          </a:p>
        </p:txBody>
      </p:sp>
      <p:sp>
        <p:nvSpPr>
          <p:cNvPr id="13" name="CuadroTexto 12">
            <a:extLst>
              <a:ext uri="{FF2B5EF4-FFF2-40B4-BE49-F238E27FC236}">
                <a16:creationId xmlns:a16="http://schemas.microsoft.com/office/drawing/2014/main" id="{0EA371C5-C569-CE3A-06BD-E23F9A3D1A41}"/>
              </a:ext>
            </a:extLst>
          </p:cNvPr>
          <p:cNvSpPr txBox="1"/>
          <p:nvPr/>
        </p:nvSpPr>
        <p:spPr>
          <a:xfrm>
            <a:off x="177718" y="1693445"/>
            <a:ext cx="17932563" cy="1130309"/>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a:t>
            </a:r>
            <a:r>
              <a:rPr lang="es-ES" sz="2400" dirty="0" err="1">
                <a:latin typeface="Berlin Sans FB" panose="020E0602020502020306" pitchFamily="34" charset="0"/>
              </a:rPr>
              <a:t>NestJS</a:t>
            </a:r>
            <a:r>
              <a:rPr lang="es-ES" sz="2400" dirty="0">
                <a:latin typeface="Berlin Sans FB" panose="020E0602020502020306" pitchFamily="34" charset="0"/>
              </a:rPr>
              <a:t> se desarrollaron los microservicios y </a:t>
            </a:r>
            <a:r>
              <a:rPr lang="es-ES" sz="2400" dirty="0" err="1">
                <a:latin typeface="Berlin Sans FB" panose="020E0602020502020306" pitchFamily="34" charset="0"/>
              </a:rPr>
              <a:t>endpoints</a:t>
            </a:r>
            <a:r>
              <a:rPr lang="es-ES" sz="2400" dirty="0">
                <a:latin typeface="Berlin Sans FB" panose="020E0602020502020306" pitchFamily="34" charset="0"/>
              </a:rPr>
              <a:t> necesarios para implementar las operaciones CRUD desde el </a:t>
            </a:r>
            <a:r>
              <a:rPr lang="es-ES" sz="2400" dirty="0" err="1">
                <a:latin typeface="Berlin Sans FB" panose="020E0602020502020306" pitchFamily="34" charset="0"/>
              </a:rPr>
              <a:t>backend</a:t>
            </a:r>
            <a:r>
              <a:rPr lang="es-ES" sz="2400" dirty="0">
                <a:latin typeface="Berlin Sans FB" panose="020E0602020502020306" pitchFamily="34" charset="0"/>
              </a:rPr>
              <a:t>.</a:t>
            </a:r>
            <a:br>
              <a:rPr lang="es-ES" sz="2400" dirty="0">
                <a:latin typeface="Berlin Sans FB" panose="020E0602020502020306" pitchFamily="34" charset="0"/>
              </a:rPr>
            </a:br>
            <a:r>
              <a:rPr lang="es-ES" sz="2400" dirty="0">
                <a:latin typeface="Berlin Sans FB" panose="020E0602020502020306" pitchFamily="34" charset="0"/>
              </a:rPr>
              <a:t>Se crearon controladores (</a:t>
            </a:r>
            <a:r>
              <a:rPr lang="es-ES" sz="2400" dirty="0" err="1">
                <a:latin typeface="Berlin Sans FB" panose="020E0602020502020306" pitchFamily="34" charset="0"/>
              </a:rPr>
              <a:t>controllers</a:t>
            </a:r>
            <a:r>
              <a:rPr lang="es-ES" sz="2400" dirty="0">
                <a:latin typeface="Berlin Sans FB" panose="020E0602020502020306" pitchFamily="34" charset="0"/>
              </a:rPr>
              <a:t>) encargados de gestionar las rutas GET.</a:t>
            </a:r>
          </a:p>
        </p:txBody>
      </p:sp>
      <p:pic>
        <p:nvPicPr>
          <p:cNvPr id="6" name="Imagen 5">
            <a:extLst>
              <a:ext uri="{FF2B5EF4-FFF2-40B4-BE49-F238E27FC236}">
                <a16:creationId xmlns:a16="http://schemas.microsoft.com/office/drawing/2014/main" id="{DD4541F5-9467-86B1-C647-330C3DA5843B}"/>
              </a:ext>
            </a:extLst>
          </p:cNvPr>
          <p:cNvPicPr>
            <a:picLocks noChangeAspect="1"/>
          </p:cNvPicPr>
          <p:nvPr/>
        </p:nvPicPr>
        <p:blipFill>
          <a:blip r:embed="rId7"/>
          <a:stretch>
            <a:fillRect/>
          </a:stretch>
        </p:blipFill>
        <p:spPr>
          <a:xfrm>
            <a:off x="220346" y="3711773"/>
            <a:ext cx="8196659" cy="4413587"/>
          </a:xfrm>
          <a:prstGeom prst="rect">
            <a:avLst/>
          </a:prstGeom>
        </p:spPr>
      </p:pic>
      <p:pic>
        <p:nvPicPr>
          <p:cNvPr id="14" name="Imagen 13">
            <a:extLst>
              <a:ext uri="{FF2B5EF4-FFF2-40B4-BE49-F238E27FC236}">
                <a16:creationId xmlns:a16="http://schemas.microsoft.com/office/drawing/2014/main" id="{D853C887-CFD1-F8B9-7162-CC7F1B259E65}"/>
              </a:ext>
            </a:extLst>
          </p:cNvPr>
          <p:cNvPicPr>
            <a:picLocks noChangeAspect="1"/>
          </p:cNvPicPr>
          <p:nvPr/>
        </p:nvPicPr>
        <p:blipFill>
          <a:blip r:embed="rId8"/>
          <a:stretch>
            <a:fillRect/>
          </a:stretch>
        </p:blipFill>
        <p:spPr>
          <a:xfrm>
            <a:off x="9143999" y="3529375"/>
            <a:ext cx="8900722" cy="4778381"/>
          </a:xfrm>
          <a:prstGeom prst="rect">
            <a:avLst/>
          </a:prstGeom>
        </p:spPr>
      </p:pic>
    </p:spTree>
    <p:extLst>
      <p:ext uri="{BB962C8B-B14F-4D97-AF65-F5344CB8AC3E}">
        <p14:creationId xmlns:p14="http://schemas.microsoft.com/office/powerpoint/2010/main" val="48959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07287B8E-A3BB-1969-2603-B472899A22B0}"/>
              </a:ext>
            </a:extLst>
          </p:cNvPr>
          <p:cNvSpPr txBox="1"/>
          <p:nvPr/>
        </p:nvSpPr>
        <p:spPr>
          <a:xfrm>
            <a:off x="3134715" y="1127020"/>
            <a:ext cx="9387840" cy="461665"/>
          </a:xfrm>
          <a:prstGeom prst="rect">
            <a:avLst/>
          </a:prstGeom>
          <a:noFill/>
        </p:spPr>
        <p:txBody>
          <a:bodyPr wrap="square">
            <a:spAutoFit/>
          </a:bodyPr>
          <a:lstStyle/>
          <a:p>
            <a:pPr marL="152400" indent="0" algn="just">
              <a:buNone/>
            </a:pPr>
            <a:r>
              <a:rPr lang="es-MX" sz="2400" dirty="0">
                <a:latin typeface="Berlin Sans FB" panose="020E0602020502020306" pitchFamily="34" charset="0"/>
              </a:rPr>
              <a:t>Se crearon controladores (</a:t>
            </a:r>
            <a:r>
              <a:rPr lang="es-MX" sz="2400" dirty="0" err="1">
                <a:latin typeface="Berlin Sans FB" panose="020E0602020502020306" pitchFamily="34" charset="0"/>
              </a:rPr>
              <a:t>controllers</a:t>
            </a:r>
            <a:r>
              <a:rPr lang="es-MX" sz="2400" dirty="0">
                <a:latin typeface="Berlin Sans FB" panose="020E0602020502020306" pitchFamily="34" charset="0"/>
              </a:rPr>
              <a:t>) que gestionaban las rutas POST</a:t>
            </a:r>
          </a:p>
        </p:txBody>
      </p:sp>
      <p:pic>
        <p:nvPicPr>
          <p:cNvPr id="14" name="Imagen 13">
            <a:extLst>
              <a:ext uri="{FF2B5EF4-FFF2-40B4-BE49-F238E27FC236}">
                <a16:creationId xmlns:a16="http://schemas.microsoft.com/office/drawing/2014/main" id="{6CA75051-A12D-F489-3FAD-424727B829E3}"/>
              </a:ext>
            </a:extLst>
          </p:cNvPr>
          <p:cNvPicPr>
            <a:picLocks noChangeAspect="1"/>
          </p:cNvPicPr>
          <p:nvPr/>
        </p:nvPicPr>
        <p:blipFill>
          <a:blip r:embed="rId7"/>
          <a:srcRect t="4886"/>
          <a:stretch>
            <a:fillRect/>
          </a:stretch>
        </p:blipFill>
        <p:spPr>
          <a:xfrm>
            <a:off x="20401" y="3008911"/>
            <a:ext cx="8657624" cy="4631982"/>
          </a:xfrm>
          <a:prstGeom prst="rect">
            <a:avLst/>
          </a:prstGeom>
        </p:spPr>
      </p:pic>
      <p:pic>
        <p:nvPicPr>
          <p:cNvPr id="15" name="Imagen 14">
            <a:extLst>
              <a:ext uri="{FF2B5EF4-FFF2-40B4-BE49-F238E27FC236}">
                <a16:creationId xmlns:a16="http://schemas.microsoft.com/office/drawing/2014/main" id="{1A250C5B-0D52-DFBC-58E5-C7D24E9CB81C}"/>
              </a:ext>
            </a:extLst>
          </p:cNvPr>
          <p:cNvPicPr>
            <a:picLocks noChangeAspect="1"/>
          </p:cNvPicPr>
          <p:nvPr/>
        </p:nvPicPr>
        <p:blipFill>
          <a:blip r:embed="rId8"/>
          <a:srcRect t="4683"/>
          <a:stretch>
            <a:fillRect/>
          </a:stretch>
        </p:blipFill>
        <p:spPr>
          <a:xfrm>
            <a:off x="8994022" y="2865802"/>
            <a:ext cx="8640854" cy="4632855"/>
          </a:xfrm>
          <a:prstGeom prst="rect">
            <a:avLst/>
          </a:prstGeom>
        </p:spPr>
      </p:pic>
    </p:spTree>
    <p:extLst>
      <p:ext uri="{BB962C8B-B14F-4D97-AF65-F5344CB8AC3E}">
        <p14:creationId xmlns:p14="http://schemas.microsoft.com/office/powerpoint/2010/main" val="3775503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07287B8E-A3BB-1969-2603-B472899A22B0}"/>
              </a:ext>
            </a:extLst>
          </p:cNvPr>
          <p:cNvSpPr txBox="1"/>
          <p:nvPr/>
        </p:nvSpPr>
        <p:spPr>
          <a:xfrm>
            <a:off x="3134715" y="1127020"/>
            <a:ext cx="12411732" cy="1130309"/>
          </a:xfrm>
          <a:prstGeom prst="rect">
            <a:avLst/>
          </a:prstGeom>
          <a:noFill/>
        </p:spPr>
        <p:txBody>
          <a:bodyPr wrap="square">
            <a:spAutoFit/>
          </a:bodyPr>
          <a:lstStyle/>
          <a:p>
            <a:pPr marL="152400" indent="0" algn="just">
              <a:lnSpc>
                <a:spcPct val="150000"/>
              </a:lnSpc>
              <a:buNone/>
            </a:pPr>
            <a:r>
              <a:rPr lang="es-ES" sz="2400" dirty="0">
                <a:latin typeface="Berlin Sans FB" panose="020E0602020502020306" pitchFamily="34" charset="0"/>
              </a:rPr>
              <a:t>Se crearon controladores (</a:t>
            </a:r>
            <a:r>
              <a:rPr lang="es-ES" sz="2400" dirty="0" err="1">
                <a:latin typeface="Berlin Sans FB" panose="020E0602020502020306" pitchFamily="34" charset="0"/>
              </a:rPr>
              <a:t>controllers</a:t>
            </a:r>
            <a:r>
              <a:rPr lang="es-ES" sz="2400" dirty="0">
                <a:latin typeface="Berlin Sans FB" panose="020E0602020502020306" pitchFamily="34" charset="0"/>
              </a:rPr>
              <a:t>) encargados de gestionar las rutas PUT para actualizar los registros en el </a:t>
            </a:r>
            <a:r>
              <a:rPr lang="es-ES" sz="2400" dirty="0" err="1">
                <a:latin typeface="Berlin Sans FB" panose="020E0602020502020306" pitchFamily="34" charset="0"/>
              </a:rPr>
              <a:t>backend</a:t>
            </a:r>
            <a:r>
              <a:rPr lang="es-ES" sz="2400" dirty="0">
                <a:latin typeface="Berlin Sans FB" panose="020E0602020502020306" pitchFamily="34" charset="0"/>
              </a:rPr>
              <a:t>.</a:t>
            </a:r>
            <a:endParaRPr lang="es-MX" sz="2400" dirty="0">
              <a:latin typeface="Berlin Sans FB" panose="020E0602020502020306" pitchFamily="34" charset="0"/>
            </a:endParaRPr>
          </a:p>
        </p:txBody>
      </p:sp>
      <p:pic>
        <p:nvPicPr>
          <p:cNvPr id="6" name="Imagen 5">
            <a:extLst>
              <a:ext uri="{FF2B5EF4-FFF2-40B4-BE49-F238E27FC236}">
                <a16:creationId xmlns:a16="http://schemas.microsoft.com/office/drawing/2014/main" id="{CF4AE610-A6C6-FC04-B29A-1B0A2FF09C66}"/>
              </a:ext>
            </a:extLst>
          </p:cNvPr>
          <p:cNvPicPr>
            <a:picLocks noChangeAspect="1"/>
          </p:cNvPicPr>
          <p:nvPr/>
        </p:nvPicPr>
        <p:blipFill>
          <a:blip r:embed="rId7"/>
          <a:srcRect t="5907"/>
          <a:stretch>
            <a:fillRect/>
          </a:stretch>
        </p:blipFill>
        <p:spPr>
          <a:xfrm>
            <a:off x="1024520" y="3057778"/>
            <a:ext cx="7881443" cy="4171443"/>
          </a:xfrm>
          <a:prstGeom prst="rect">
            <a:avLst/>
          </a:prstGeom>
        </p:spPr>
      </p:pic>
      <p:pic>
        <p:nvPicPr>
          <p:cNvPr id="16" name="Imagen 15">
            <a:extLst>
              <a:ext uri="{FF2B5EF4-FFF2-40B4-BE49-F238E27FC236}">
                <a16:creationId xmlns:a16="http://schemas.microsoft.com/office/drawing/2014/main" id="{614BAD85-80DB-F2F8-C11D-4F5662B55CA4}"/>
              </a:ext>
            </a:extLst>
          </p:cNvPr>
          <p:cNvPicPr>
            <a:picLocks noChangeAspect="1"/>
          </p:cNvPicPr>
          <p:nvPr/>
        </p:nvPicPr>
        <p:blipFill>
          <a:blip r:embed="rId8"/>
          <a:stretch>
            <a:fillRect/>
          </a:stretch>
        </p:blipFill>
        <p:spPr>
          <a:xfrm>
            <a:off x="9861876" y="3048598"/>
            <a:ext cx="7572673" cy="4259628"/>
          </a:xfrm>
          <a:prstGeom prst="rect">
            <a:avLst/>
          </a:prstGeom>
        </p:spPr>
      </p:pic>
      <p:pic>
        <p:nvPicPr>
          <p:cNvPr id="17" name="Imagen 16">
            <a:extLst>
              <a:ext uri="{FF2B5EF4-FFF2-40B4-BE49-F238E27FC236}">
                <a16:creationId xmlns:a16="http://schemas.microsoft.com/office/drawing/2014/main" id="{FAD4CB94-E4D7-0122-80D6-6B3227D85392}"/>
              </a:ext>
            </a:extLst>
          </p:cNvPr>
          <p:cNvPicPr>
            <a:picLocks noChangeAspect="1"/>
          </p:cNvPicPr>
          <p:nvPr/>
        </p:nvPicPr>
        <p:blipFill>
          <a:blip r:embed="rId9"/>
          <a:stretch>
            <a:fillRect/>
          </a:stretch>
        </p:blipFill>
        <p:spPr>
          <a:xfrm>
            <a:off x="6834580" y="4944953"/>
            <a:ext cx="4642804" cy="3154542"/>
          </a:xfrm>
          <a:prstGeom prst="rect">
            <a:avLst/>
          </a:prstGeom>
        </p:spPr>
      </p:pic>
    </p:spTree>
    <p:extLst>
      <p:ext uri="{BB962C8B-B14F-4D97-AF65-F5344CB8AC3E}">
        <p14:creationId xmlns:p14="http://schemas.microsoft.com/office/powerpoint/2010/main" val="282320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8259" y="3298463"/>
            <a:ext cx="15717741" cy="2323072"/>
          </a:xfrm>
          <a:prstGeom prst="rect">
            <a:avLst/>
          </a:prstGeom>
        </p:spPr>
        <p:txBody>
          <a:bodyPr lIns="0" tIns="0" rIns="0" bIns="0" rtlCol="0" anchor="t">
            <a:spAutoFit/>
          </a:bodyPr>
          <a:lstStyle/>
          <a:p>
            <a:pPr algn="ctr">
              <a:lnSpc>
                <a:spcPts val="21277"/>
              </a:lnSpc>
            </a:pPr>
            <a:r>
              <a:rPr lang="en-US" sz="10700" dirty="0" err="1">
                <a:solidFill>
                  <a:srgbClr val="000000"/>
                </a:solidFill>
                <a:latin typeface="Monkey"/>
                <a:ea typeface="Monkey"/>
                <a:cs typeface="Monkey"/>
                <a:sym typeface="Monkey"/>
              </a:rPr>
              <a:t>Ejercicios</a:t>
            </a:r>
            <a:r>
              <a:rPr lang="en-US" sz="10700" dirty="0">
                <a:solidFill>
                  <a:srgbClr val="000000"/>
                </a:solidFill>
                <a:latin typeface="Monkey"/>
                <a:ea typeface="Monkey"/>
                <a:cs typeface="Monkey"/>
                <a:sym typeface="Monkey"/>
              </a:rPr>
              <a:t> </a:t>
            </a:r>
          </a:p>
        </p:txBody>
      </p:sp>
      <p:sp>
        <p:nvSpPr>
          <p:cNvPr id="3" name="Freeform 3"/>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91866">
            <a:off x="-826634" y="8057673"/>
            <a:ext cx="6931186" cy="4114800"/>
          </a:xfrm>
          <a:custGeom>
            <a:avLst/>
            <a:gdLst/>
            <a:ahLst/>
            <a:cxnLst/>
            <a:rect l="l" t="t" r="r" b="b"/>
            <a:pathLst>
              <a:path w="6931186" h="4114800">
                <a:moveTo>
                  <a:pt x="0" y="0"/>
                </a:moveTo>
                <a:lnTo>
                  <a:pt x="6931186" y="0"/>
                </a:lnTo>
                <a:lnTo>
                  <a:pt x="69311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4347705"/>
            <a:ext cx="2808270" cy="1592273"/>
          </a:xfrm>
          <a:custGeom>
            <a:avLst/>
            <a:gdLst/>
            <a:ahLst/>
            <a:cxnLst/>
            <a:rect l="l" t="t" r="r" b="b"/>
            <a:pathLst>
              <a:path w="2808270" h="1592273">
                <a:moveTo>
                  <a:pt x="0" y="0"/>
                </a:moveTo>
                <a:lnTo>
                  <a:pt x="2808270" y="0"/>
                </a:lnTo>
                <a:lnTo>
                  <a:pt x="2808270" y="1592273"/>
                </a:lnTo>
                <a:lnTo>
                  <a:pt x="0" y="1592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430465">
            <a:off x="3515861" y="-1278665"/>
            <a:ext cx="2562779" cy="3014631"/>
          </a:xfrm>
          <a:custGeom>
            <a:avLst/>
            <a:gdLst/>
            <a:ahLst/>
            <a:cxnLst/>
            <a:rect l="l" t="t" r="r" b="b"/>
            <a:pathLst>
              <a:path w="2562779" h="3014631">
                <a:moveTo>
                  <a:pt x="0" y="0"/>
                </a:moveTo>
                <a:lnTo>
                  <a:pt x="2562778" y="0"/>
                </a:lnTo>
                <a:lnTo>
                  <a:pt x="2562778" y="3014632"/>
                </a:lnTo>
                <a:lnTo>
                  <a:pt x="0" y="3014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442445">
            <a:off x="15613989" y="6169781"/>
            <a:ext cx="5669449" cy="5348714"/>
          </a:xfrm>
          <a:custGeom>
            <a:avLst/>
            <a:gdLst/>
            <a:ahLst/>
            <a:cxnLst/>
            <a:rect l="l" t="t" r="r" b="b"/>
            <a:pathLst>
              <a:path w="5669449" h="5348714">
                <a:moveTo>
                  <a:pt x="0" y="0"/>
                </a:moveTo>
                <a:lnTo>
                  <a:pt x="5669448" y="0"/>
                </a:lnTo>
                <a:lnTo>
                  <a:pt x="5669448" y="5348714"/>
                </a:lnTo>
                <a:lnTo>
                  <a:pt x="0" y="53487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4265224" y="2182021"/>
            <a:ext cx="10093175" cy="340645"/>
          </a:xfrm>
          <a:custGeom>
            <a:avLst/>
            <a:gdLst/>
            <a:ahLst/>
            <a:cxnLst/>
            <a:rect l="l" t="t" r="r" b="b"/>
            <a:pathLst>
              <a:path w="10093175" h="340645">
                <a:moveTo>
                  <a:pt x="0" y="0"/>
                </a:moveTo>
                <a:lnTo>
                  <a:pt x="10093175" y="0"/>
                </a:lnTo>
                <a:lnTo>
                  <a:pt x="10093175" y="340644"/>
                </a:lnTo>
                <a:lnTo>
                  <a:pt x="0" y="3406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2430465">
            <a:off x="12534652" y="8130991"/>
            <a:ext cx="2687366" cy="3161185"/>
          </a:xfrm>
          <a:custGeom>
            <a:avLst/>
            <a:gdLst/>
            <a:ahLst/>
            <a:cxnLst/>
            <a:rect l="l" t="t" r="r" b="b"/>
            <a:pathLst>
              <a:path w="2687366" h="3161185">
                <a:moveTo>
                  <a:pt x="0" y="0"/>
                </a:moveTo>
                <a:lnTo>
                  <a:pt x="2687366" y="0"/>
                </a:lnTo>
                <a:lnTo>
                  <a:pt x="2687366" y="3161184"/>
                </a:lnTo>
                <a:lnTo>
                  <a:pt x="0" y="31611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9665480">
            <a:off x="12174311" y="-2057400"/>
            <a:ext cx="6931186" cy="4114800"/>
          </a:xfrm>
          <a:custGeom>
            <a:avLst/>
            <a:gdLst/>
            <a:ahLst/>
            <a:cxnLst/>
            <a:rect l="l" t="t" r="r" b="b"/>
            <a:pathLst>
              <a:path w="6931186" h="4114800">
                <a:moveTo>
                  <a:pt x="0" y="0"/>
                </a:moveTo>
                <a:lnTo>
                  <a:pt x="6931185" y="0"/>
                </a:lnTo>
                <a:lnTo>
                  <a:pt x="69311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7648490">
            <a:off x="-3064074" y="-1234550"/>
            <a:ext cx="5669449" cy="5348714"/>
          </a:xfrm>
          <a:custGeom>
            <a:avLst/>
            <a:gdLst/>
            <a:ahLst/>
            <a:cxnLst/>
            <a:rect l="l" t="t" r="r" b="b"/>
            <a:pathLst>
              <a:path w="5669449" h="5348714">
                <a:moveTo>
                  <a:pt x="0" y="0"/>
                </a:moveTo>
                <a:lnTo>
                  <a:pt x="5669449" y="0"/>
                </a:lnTo>
                <a:lnTo>
                  <a:pt x="5669449" y="5348715"/>
                </a:lnTo>
                <a:lnTo>
                  <a:pt x="0" y="5348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10800000">
            <a:off x="14828420" y="4347364"/>
            <a:ext cx="2808270" cy="1592273"/>
          </a:xfrm>
          <a:custGeom>
            <a:avLst/>
            <a:gdLst/>
            <a:ahLst/>
            <a:cxnLst/>
            <a:rect l="l" t="t" r="r" b="b"/>
            <a:pathLst>
              <a:path w="2808270" h="1592273">
                <a:moveTo>
                  <a:pt x="0" y="0"/>
                </a:moveTo>
                <a:lnTo>
                  <a:pt x="2808270" y="0"/>
                </a:lnTo>
                <a:lnTo>
                  <a:pt x="2808270" y="1592272"/>
                </a:lnTo>
                <a:lnTo>
                  <a:pt x="0" y="1592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4214456" y="7596983"/>
            <a:ext cx="10093175" cy="340645"/>
          </a:xfrm>
          <a:custGeom>
            <a:avLst/>
            <a:gdLst/>
            <a:ahLst/>
            <a:cxnLst/>
            <a:rect l="l" t="t" r="r" b="b"/>
            <a:pathLst>
              <a:path w="10093175" h="340645">
                <a:moveTo>
                  <a:pt x="0" y="0"/>
                </a:moveTo>
                <a:lnTo>
                  <a:pt x="10093174" y="0"/>
                </a:lnTo>
                <a:lnTo>
                  <a:pt x="10093174" y="340645"/>
                </a:lnTo>
                <a:lnTo>
                  <a:pt x="0" y="3406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2352226" y="157724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242616" y="7596983"/>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16521795" y="2464662"/>
            <a:ext cx="573466" cy="604775"/>
          </a:xfrm>
          <a:custGeom>
            <a:avLst/>
            <a:gdLst/>
            <a:ahLst/>
            <a:cxnLst/>
            <a:rect l="l" t="t" r="r" b="b"/>
            <a:pathLst>
              <a:path w="573466" h="604775">
                <a:moveTo>
                  <a:pt x="0" y="0"/>
                </a:moveTo>
                <a:lnTo>
                  <a:pt x="573466" y="0"/>
                </a:lnTo>
                <a:lnTo>
                  <a:pt x="573466" y="604774"/>
                </a:lnTo>
                <a:lnTo>
                  <a:pt x="0" y="6047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15353171" y="793762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2"/>
          <p:cNvSpPr/>
          <p:nvPr/>
        </p:nvSpPr>
        <p:spPr>
          <a:xfrm rot="-2430465">
            <a:off x="14471454" y="670140"/>
            <a:ext cx="1764035" cy="2075058"/>
          </a:xfrm>
          <a:custGeom>
            <a:avLst/>
            <a:gdLst/>
            <a:ahLst/>
            <a:cxnLst/>
            <a:rect l="l" t="t" r="r" b="b"/>
            <a:pathLst>
              <a:path w="1764035" h="2075058">
                <a:moveTo>
                  <a:pt x="0" y="0"/>
                </a:moveTo>
                <a:lnTo>
                  <a:pt x="1764036" y="0"/>
                </a:lnTo>
                <a:lnTo>
                  <a:pt x="1764036" y="2075058"/>
                </a:lnTo>
                <a:lnTo>
                  <a:pt x="0" y="20750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2430465">
            <a:off x="2036870" y="7544794"/>
            <a:ext cx="1777644" cy="2091066"/>
          </a:xfrm>
          <a:custGeom>
            <a:avLst/>
            <a:gdLst/>
            <a:ahLst/>
            <a:cxnLst/>
            <a:rect l="l" t="t" r="r" b="b"/>
            <a:pathLst>
              <a:path w="1777644" h="2091066">
                <a:moveTo>
                  <a:pt x="0" y="0"/>
                </a:moveTo>
                <a:lnTo>
                  <a:pt x="1777644" y="0"/>
                </a:lnTo>
                <a:lnTo>
                  <a:pt x="1777644" y="2091066"/>
                </a:lnTo>
                <a:lnTo>
                  <a:pt x="0" y="2091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07287B8E-A3BB-1969-2603-B472899A22B0}"/>
              </a:ext>
            </a:extLst>
          </p:cNvPr>
          <p:cNvSpPr txBox="1"/>
          <p:nvPr/>
        </p:nvSpPr>
        <p:spPr>
          <a:xfrm>
            <a:off x="3134715" y="1127020"/>
            <a:ext cx="10988142" cy="830997"/>
          </a:xfrm>
          <a:prstGeom prst="rect">
            <a:avLst/>
          </a:prstGeom>
          <a:noFill/>
        </p:spPr>
        <p:txBody>
          <a:bodyPr wrap="square">
            <a:spAutoFit/>
          </a:bodyPr>
          <a:lstStyle/>
          <a:p>
            <a:pPr marL="152400" algn="just"/>
            <a:r>
              <a:rPr lang="es-MX" sz="2400" dirty="0">
                <a:latin typeface="Berlin Sans FB" panose="020E0602020502020306" pitchFamily="34" charset="0"/>
              </a:rPr>
              <a:t>Se crearon controladores (</a:t>
            </a:r>
            <a:r>
              <a:rPr lang="es-MX" sz="2400" dirty="0" err="1">
                <a:latin typeface="Berlin Sans FB" panose="020E0602020502020306" pitchFamily="34" charset="0"/>
              </a:rPr>
              <a:t>controllers</a:t>
            </a:r>
            <a:r>
              <a:rPr lang="es-MX" sz="2400" dirty="0">
                <a:latin typeface="Berlin Sans FB" panose="020E0602020502020306" pitchFamily="34" charset="0"/>
              </a:rPr>
              <a:t>) que gestionaban las rutas DELETE</a:t>
            </a:r>
            <a:r>
              <a:rPr lang="es-MX" sz="2400" dirty="0"/>
              <a:t>.</a:t>
            </a:r>
          </a:p>
          <a:p>
            <a:pPr marL="152400" indent="0" algn="just">
              <a:buNone/>
            </a:pPr>
            <a:endParaRPr lang="es-MX" sz="2400" dirty="0">
              <a:latin typeface="Berlin Sans FB" panose="020E0602020502020306" pitchFamily="34" charset="0"/>
            </a:endParaRPr>
          </a:p>
        </p:txBody>
      </p:sp>
      <p:pic>
        <p:nvPicPr>
          <p:cNvPr id="6" name="Imagen 5">
            <a:extLst>
              <a:ext uri="{FF2B5EF4-FFF2-40B4-BE49-F238E27FC236}">
                <a16:creationId xmlns:a16="http://schemas.microsoft.com/office/drawing/2014/main" id="{326609FB-2352-381C-3CFA-51459FBC1480}"/>
              </a:ext>
            </a:extLst>
          </p:cNvPr>
          <p:cNvPicPr>
            <a:picLocks noChangeAspect="1"/>
          </p:cNvPicPr>
          <p:nvPr/>
        </p:nvPicPr>
        <p:blipFill>
          <a:blip r:embed="rId7"/>
          <a:srcRect t="5106"/>
          <a:stretch>
            <a:fillRect/>
          </a:stretch>
        </p:blipFill>
        <p:spPr>
          <a:xfrm>
            <a:off x="485640" y="2777569"/>
            <a:ext cx="8883594" cy="4741865"/>
          </a:xfrm>
          <a:prstGeom prst="rect">
            <a:avLst/>
          </a:prstGeom>
        </p:spPr>
      </p:pic>
      <p:pic>
        <p:nvPicPr>
          <p:cNvPr id="16" name="Imagen 15">
            <a:extLst>
              <a:ext uri="{FF2B5EF4-FFF2-40B4-BE49-F238E27FC236}">
                <a16:creationId xmlns:a16="http://schemas.microsoft.com/office/drawing/2014/main" id="{C8165333-5F32-611F-7EFB-965530550347}"/>
              </a:ext>
            </a:extLst>
          </p:cNvPr>
          <p:cNvPicPr>
            <a:picLocks noChangeAspect="1"/>
          </p:cNvPicPr>
          <p:nvPr/>
        </p:nvPicPr>
        <p:blipFill>
          <a:blip r:embed="rId8"/>
          <a:srcRect t="5185"/>
          <a:stretch>
            <a:fillRect/>
          </a:stretch>
        </p:blipFill>
        <p:spPr>
          <a:xfrm>
            <a:off x="9601187" y="2972041"/>
            <a:ext cx="8383799" cy="4471359"/>
          </a:xfrm>
          <a:prstGeom prst="rect">
            <a:avLst/>
          </a:prstGeom>
        </p:spPr>
      </p:pic>
      <p:pic>
        <p:nvPicPr>
          <p:cNvPr id="17" name="Imagen 16">
            <a:extLst>
              <a:ext uri="{FF2B5EF4-FFF2-40B4-BE49-F238E27FC236}">
                <a16:creationId xmlns:a16="http://schemas.microsoft.com/office/drawing/2014/main" id="{0D50CED2-68BE-474D-1BC3-6DF39DDA4D80}"/>
              </a:ext>
            </a:extLst>
          </p:cNvPr>
          <p:cNvPicPr>
            <a:picLocks noChangeAspect="1"/>
          </p:cNvPicPr>
          <p:nvPr/>
        </p:nvPicPr>
        <p:blipFill>
          <a:blip r:embed="rId9"/>
          <a:stretch>
            <a:fillRect/>
          </a:stretch>
        </p:blipFill>
        <p:spPr>
          <a:xfrm>
            <a:off x="7031184" y="4857421"/>
            <a:ext cx="4516856" cy="3145541"/>
          </a:xfrm>
          <a:prstGeom prst="rect">
            <a:avLst/>
          </a:prstGeom>
        </p:spPr>
      </p:pic>
    </p:spTree>
    <p:extLst>
      <p:ext uri="{BB962C8B-B14F-4D97-AF65-F5344CB8AC3E}">
        <p14:creationId xmlns:p14="http://schemas.microsoft.com/office/powerpoint/2010/main" val="1607361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07287B8E-A3BB-1969-2603-B472899A22B0}"/>
              </a:ext>
            </a:extLst>
          </p:cNvPr>
          <p:cNvSpPr txBox="1"/>
          <p:nvPr/>
        </p:nvSpPr>
        <p:spPr>
          <a:xfrm>
            <a:off x="3134715" y="1127020"/>
            <a:ext cx="9387840" cy="461665"/>
          </a:xfrm>
          <a:prstGeom prst="rect">
            <a:avLst/>
          </a:prstGeom>
          <a:noFill/>
        </p:spPr>
        <p:txBody>
          <a:bodyPr wrap="square">
            <a:spAutoFit/>
          </a:bodyPr>
          <a:lstStyle/>
          <a:p>
            <a:pPr marL="152400" indent="0" algn="just">
              <a:buNone/>
            </a:pPr>
            <a:r>
              <a:rPr lang="es-MX" sz="2400" dirty="0">
                <a:latin typeface="Berlin Sans FB" panose="020E0602020502020306" pitchFamily="34" charset="0"/>
              </a:rPr>
              <a:t>Se crearon controladores (</a:t>
            </a:r>
            <a:r>
              <a:rPr lang="es-MX" sz="2400" dirty="0" err="1">
                <a:latin typeface="Berlin Sans FB" panose="020E0602020502020306" pitchFamily="34" charset="0"/>
              </a:rPr>
              <a:t>controllers</a:t>
            </a:r>
            <a:r>
              <a:rPr lang="es-MX" sz="2400" dirty="0">
                <a:latin typeface="Berlin Sans FB" panose="020E0602020502020306" pitchFamily="34" charset="0"/>
              </a:rPr>
              <a:t>) que gestionaban las rutas POST</a:t>
            </a:r>
          </a:p>
        </p:txBody>
      </p:sp>
      <p:pic>
        <p:nvPicPr>
          <p:cNvPr id="14" name="Imagen 13">
            <a:extLst>
              <a:ext uri="{FF2B5EF4-FFF2-40B4-BE49-F238E27FC236}">
                <a16:creationId xmlns:a16="http://schemas.microsoft.com/office/drawing/2014/main" id="{6CA75051-A12D-F489-3FAD-424727B829E3}"/>
              </a:ext>
            </a:extLst>
          </p:cNvPr>
          <p:cNvPicPr>
            <a:picLocks noChangeAspect="1"/>
          </p:cNvPicPr>
          <p:nvPr/>
        </p:nvPicPr>
        <p:blipFill>
          <a:blip r:embed="rId7"/>
          <a:srcRect t="4886"/>
          <a:stretch>
            <a:fillRect/>
          </a:stretch>
        </p:blipFill>
        <p:spPr>
          <a:xfrm>
            <a:off x="20401" y="3008911"/>
            <a:ext cx="8657624" cy="4631982"/>
          </a:xfrm>
          <a:prstGeom prst="rect">
            <a:avLst/>
          </a:prstGeom>
        </p:spPr>
      </p:pic>
      <p:pic>
        <p:nvPicPr>
          <p:cNvPr id="15" name="Imagen 14">
            <a:extLst>
              <a:ext uri="{FF2B5EF4-FFF2-40B4-BE49-F238E27FC236}">
                <a16:creationId xmlns:a16="http://schemas.microsoft.com/office/drawing/2014/main" id="{1A250C5B-0D52-DFBC-58E5-C7D24E9CB81C}"/>
              </a:ext>
            </a:extLst>
          </p:cNvPr>
          <p:cNvPicPr>
            <a:picLocks noChangeAspect="1"/>
          </p:cNvPicPr>
          <p:nvPr/>
        </p:nvPicPr>
        <p:blipFill>
          <a:blip r:embed="rId8"/>
          <a:srcRect t="4683"/>
          <a:stretch>
            <a:fillRect/>
          </a:stretch>
        </p:blipFill>
        <p:spPr>
          <a:xfrm>
            <a:off x="8994022" y="2865802"/>
            <a:ext cx="8640854" cy="4632855"/>
          </a:xfrm>
          <a:prstGeom prst="rect">
            <a:avLst/>
          </a:prstGeom>
        </p:spPr>
      </p:pic>
    </p:spTree>
    <p:extLst>
      <p:ext uri="{BB962C8B-B14F-4D97-AF65-F5344CB8AC3E}">
        <p14:creationId xmlns:p14="http://schemas.microsoft.com/office/powerpoint/2010/main" val="3935653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Conclusión</a:t>
            </a: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B30526AD-1B6C-F8B5-5329-E1D443442D68}"/>
              </a:ext>
            </a:extLst>
          </p:cNvPr>
          <p:cNvSpPr txBox="1"/>
          <p:nvPr/>
        </p:nvSpPr>
        <p:spPr>
          <a:xfrm>
            <a:off x="2246773" y="2615964"/>
            <a:ext cx="13979236" cy="5562292"/>
          </a:xfrm>
          <a:prstGeom prst="rect">
            <a:avLst/>
          </a:prstGeom>
          <a:noFill/>
        </p:spPr>
        <p:txBody>
          <a:bodyPr wrap="square">
            <a:spAutoFit/>
          </a:bodyPr>
          <a:lstStyle/>
          <a:p>
            <a:pPr algn="just">
              <a:lnSpc>
                <a:spcPct val="150000"/>
              </a:lnSpc>
            </a:pPr>
            <a:r>
              <a:rPr lang="es-ES" sz="2400" dirty="0"/>
              <a:t>Esta práctica permitió comprender de manera integral el </a:t>
            </a:r>
            <a:r>
              <a:rPr lang="es-ES" sz="2400" b="1" dirty="0"/>
              <a:t>ciclo de desarrollo</a:t>
            </a:r>
            <a:r>
              <a:rPr lang="es-ES" sz="2400" dirty="0"/>
              <a:t> de aplicaciones basadas en microservicios, desde la gestión de datos hasta su visualización en distintas interfaces.</a:t>
            </a:r>
            <a:br>
              <a:rPr lang="es-ES" sz="2400" dirty="0"/>
            </a:br>
            <a:r>
              <a:rPr lang="es-ES" sz="2400" dirty="0"/>
              <a:t>Cada framework ofreció un enfoque particular:</a:t>
            </a:r>
          </a:p>
          <a:p>
            <a:pPr algn="just">
              <a:lnSpc>
                <a:spcPct val="150000"/>
              </a:lnSpc>
              <a:buFont typeface="Arial" panose="020B0604020202020204" pitchFamily="34" charset="0"/>
              <a:buChar char="•"/>
            </a:pPr>
            <a:r>
              <a:rPr lang="es-ES" sz="2400" b="1" dirty="0"/>
              <a:t>Angular:</a:t>
            </a:r>
            <a:r>
              <a:rPr lang="es-ES" sz="2400" dirty="0"/>
              <a:t> estructura y escalabilidad.</a:t>
            </a:r>
          </a:p>
          <a:p>
            <a:pPr algn="just">
              <a:lnSpc>
                <a:spcPct val="150000"/>
              </a:lnSpc>
              <a:buFont typeface="Arial" panose="020B0604020202020204" pitchFamily="34" charset="0"/>
              <a:buChar char="•"/>
            </a:pPr>
            <a:r>
              <a:rPr lang="es-ES" sz="2400" b="1" dirty="0"/>
              <a:t>Astro:</a:t>
            </a:r>
            <a:r>
              <a:rPr lang="es-ES" sz="2400" dirty="0"/>
              <a:t> simplicidad y rapidez de integración.</a:t>
            </a:r>
          </a:p>
          <a:p>
            <a:pPr algn="just">
              <a:lnSpc>
                <a:spcPct val="150000"/>
              </a:lnSpc>
              <a:buFont typeface="Arial" panose="020B0604020202020204" pitchFamily="34" charset="0"/>
              <a:buChar char="•"/>
            </a:pPr>
            <a:r>
              <a:rPr lang="es-ES" sz="2400" b="1" dirty="0" err="1"/>
              <a:t>React</a:t>
            </a:r>
            <a:r>
              <a:rPr lang="es-ES" sz="2400" b="1" dirty="0"/>
              <a:t>:</a:t>
            </a:r>
            <a:r>
              <a:rPr lang="es-ES" sz="2400" dirty="0"/>
              <a:t> dinamismo y fluidez visual.</a:t>
            </a:r>
          </a:p>
          <a:p>
            <a:pPr algn="just">
              <a:lnSpc>
                <a:spcPct val="150000"/>
              </a:lnSpc>
              <a:buFont typeface="Arial" panose="020B0604020202020204" pitchFamily="34" charset="0"/>
              <a:buChar char="•"/>
            </a:pPr>
            <a:r>
              <a:rPr lang="es-ES" sz="2400" b="1" dirty="0" err="1"/>
              <a:t>NestJS</a:t>
            </a:r>
            <a:r>
              <a:rPr lang="es-ES" sz="2400" b="1" dirty="0"/>
              <a:t>:</a:t>
            </a:r>
            <a:r>
              <a:rPr lang="es-ES" sz="2400" dirty="0"/>
              <a:t> construcción de un </a:t>
            </a:r>
            <a:r>
              <a:rPr lang="es-ES" sz="2400" dirty="0" err="1"/>
              <a:t>backend</a:t>
            </a:r>
            <a:r>
              <a:rPr lang="es-ES" sz="2400" dirty="0"/>
              <a:t> robusto y modular.</a:t>
            </a:r>
            <a:br>
              <a:rPr lang="es-ES" sz="2400" dirty="0"/>
            </a:br>
            <a:r>
              <a:rPr lang="es-ES" sz="2400" dirty="0"/>
              <a:t>El uso de </a:t>
            </a:r>
            <a:r>
              <a:rPr lang="es-ES" sz="2400" b="1" dirty="0"/>
              <a:t>Docker</a:t>
            </a:r>
            <a:r>
              <a:rPr lang="es-ES" sz="2400" dirty="0"/>
              <a:t> para las bases de datos </a:t>
            </a:r>
            <a:r>
              <a:rPr lang="es-ES" sz="2400" b="1" dirty="0"/>
              <a:t>MySQL</a:t>
            </a:r>
            <a:r>
              <a:rPr lang="es-ES" sz="2400" dirty="0"/>
              <a:t> y </a:t>
            </a:r>
            <a:r>
              <a:rPr lang="es-ES" sz="2400" b="1" dirty="0"/>
              <a:t>PostgreSQL</a:t>
            </a:r>
            <a:r>
              <a:rPr lang="es-ES" sz="2400" dirty="0"/>
              <a:t> garantizó un entorno aislado, estable y replicable, mientras que las pruebas realizadas confirmaron la correcta </a:t>
            </a:r>
            <a:r>
              <a:rPr lang="es-ES" sz="2400" b="1" dirty="0"/>
              <a:t>comunicación entre los microservicios</a:t>
            </a:r>
            <a:r>
              <a:rPr lang="es-ES" sz="2400" dirty="0"/>
              <a:t>.</a:t>
            </a:r>
          </a:p>
          <a:p>
            <a:pPr algn="just">
              <a:lnSpc>
                <a:spcPct val="150000"/>
              </a:lnSpc>
            </a:pPr>
            <a:endParaRPr lang="es-ES" sz="2400" dirty="0">
              <a:latin typeface="Berlin Sans FB" panose="020E0602020502020306" pitchFamily="34" charset="0"/>
            </a:endParaRPr>
          </a:p>
        </p:txBody>
      </p:sp>
    </p:spTree>
    <p:extLst>
      <p:ext uri="{BB962C8B-B14F-4D97-AF65-F5344CB8AC3E}">
        <p14:creationId xmlns:p14="http://schemas.microsoft.com/office/powerpoint/2010/main" val="2693740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670386" y="584476"/>
            <a:ext cx="11880560" cy="974626"/>
          </a:xfrm>
          <a:prstGeom prst="rect">
            <a:avLst/>
          </a:prstGeom>
        </p:spPr>
        <p:txBody>
          <a:bodyPr wrap="square" lIns="0" tIns="0" rIns="0" bIns="0" rtlCol="0" anchor="t">
            <a:spAutoFit/>
          </a:bodyPr>
          <a:lstStyle/>
          <a:p>
            <a:pPr algn="l">
              <a:lnSpc>
                <a:spcPts val="7613"/>
              </a:lnSpc>
            </a:pPr>
            <a:r>
              <a:rPr lang="en-US" sz="7200" dirty="0">
                <a:solidFill>
                  <a:srgbClr val="000000"/>
                </a:solidFill>
                <a:latin typeface="Monkey"/>
                <a:ea typeface="Monkey"/>
                <a:cs typeface="Monkey"/>
                <a:sym typeface="Monkey"/>
              </a:rPr>
              <a:t> </a:t>
            </a:r>
          </a:p>
        </p:txBody>
      </p:sp>
      <p:sp>
        <p:nvSpPr>
          <p:cNvPr id="8" name="Freeform 8"/>
          <p:cNvSpPr/>
          <p:nvPr/>
        </p:nvSpPr>
        <p:spPr>
          <a:xfrm>
            <a:off x="378329" y="355319"/>
            <a:ext cx="2808270" cy="1592273"/>
          </a:xfrm>
          <a:custGeom>
            <a:avLst/>
            <a:gdLst/>
            <a:ahLst/>
            <a:cxnLst/>
            <a:rect l="l" t="t" r="r" b="b"/>
            <a:pathLst>
              <a:path w="2808270" h="1592273">
                <a:moveTo>
                  <a:pt x="0" y="0"/>
                </a:moveTo>
                <a:lnTo>
                  <a:pt x="2808270" y="0"/>
                </a:lnTo>
                <a:lnTo>
                  <a:pt x="2808270" y="1592273"/>
                </a:lnTo>
                <a:lnTo>
                  <a:pt x="0" y="1592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15133923" y="161672"/>
            <a:ext cx="2465428" cy="2900117"/>
          </a:xfrm>
          <a:custGeom>
            <a:avLst/>
            <a:gdLst/>
            <a:ahLst/>
            <a:cxnLst/>
            <a:rect l="l" t="t" r="r" b="b"/>
            <a:pathLst>
              <a:path w="2465428" h="2900117">
                <a:moveTo>
                  <a:pt x="0" y="0"/>
                </a:moveTo>
                <a:lnTo>
                  <a:pt x="2465428" y="0"/>
                </a:lnTo>
                <a:lnTo>
                  <a:pt x="2465428" y="2900117"/>
                </a:lnTo>
                <a:lnTo>
                  <a:pt x="0" y="2900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74743" y="7718088"/>
            <a:ext cx="2465428" cy="2900117"/>
          </a:xfrm>
          <a:custGeom>
            <a:avLst/>
            <a:gdLst/>
            <a:ahLst/>
            <a:cxnLst/>
            <a:rect l="l" t="t" r="r" b="b"/>
            <a:pathLst>
              <a:path w="2465428" h="2900117">
                <a:moveTo>
                  <a:pt x="0" y="0"/>
                </a:moveTo>
                <a:lnTo>
                  <a:pt x="2465429" y="0"/>
                </a:lnTo>
                <a:lnTo>
                  <a:pt x="2465429" y="2900117"/>
                </a:lnTo>
                <a:lnTo>
                  <a:pt x="0" y="2900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20724" y="6057900"/>
            <a:ext cx="573466" cy="604775"/>
          </a:xfrm>
          <a:custGeom>
            <a:avLst/>
            <a:gdLst/>
            <a:ahLst/>
            <a:cxnLst/>
            <a:rect l="l" t="t" r="r" b="b"/>
            <a:pathLst>
              <a:path w="573466" h="604775">
                <a:moveTo>
                  <a:pt x="0" y="0"/>
                </a:moveTo>
                <a:lnTo>
                  <a:pt x="573465" y="0"/>
                </a:lnTo>
                <a:lnTo>
                  <a:pt x="573465" y="604775"/>
                </a:lnTo>
                <a:lnTo>
                  <a:pt x="0" y="604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dirty="0"/>
          </a:p>
        </p:txBody>
      </p:sp>
      <p:sp>
        <p:nvSpPr>
          <p:cNvPr id="13" name="Freeform 13"/>
          <p:cNvSpPr/>
          <p:nvPr/>
        </p:nvSpPr>
        <p:spPr>
          <a:xfrm>
            <a:off x="16905630" y="7747368"/>
            <a:ext cx="573466" cy="604775"/>
          </a:xfrm>
          <a:custGeom>
            <a:avLst/>
            <a:gdLst/>
            <a:ahLst/>
            <a:cxnLst/>
            <a:rect l="l" t="t" r="r" b="b"/>
            <a:pathLst>
              <a:path w="573466" h="604775">
                <a:moveTo>
                  <a:pt x="0" y="0"/>
                </a:moveTo>
                <a:lnTo>
                  <a:pt x="573466" y="0"/>
                </a:lnTo>
                <a:lnTo>
                  <a:pt x="573466" y="604774"/>
                </a:lnTo>
                <a:lnTo>
                  <a:pt x="0" y="604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6291922" y="8653525"/>
            <a:ext cx="573466" cy="604775"/>
          </a:xfrm>
          <a:custGeom>
            <a:avLst/>
            <a:gdLst/>
            <a:ahLst/>
            <a:cxnLst/>
            <a:rect l="l" t="t" r="r" b="b"/>
            <a:pathLst>
              <a:path w="573466" h="604775">
                <a:moveTo>
                  <a:pt x="0" y="0"/>
                </a:moveTo>
                <a:lnTo>
                  <a:pt x="573465" y="0"/>
                </a:lnTo>
                <a:lnTo>
                  <a:pt x="573465" y="604775"/>
                </a:lnTo>
                <a:lnTo>
                  <a:pt x="0" y="604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CuadroTexto 2">
            <a:extLst>
              <a:ext uri="{FF2B5EF4-FFF2-40B4-BE49-F238E27FC236}">
                <a16:creationId xmlns:a16="http://schemas.microsoft.com/office/drawing/2014/main" id="{BAF68E13-AEF2-A666-5715-111F30C206BF}"/>
              </a:ext>
            </a:extLst>
          </p:cNvPr>
          <p:cNvSpPr txBox="1"/>
          <p:nvPr/>
        </p:nvSpPr>
        <p:spPr>
          <a:xfrm>
            <a:off x="4423410" y="906310"/>
            <a:ext cx="9441180" cy="1138773"/>
          </a:xfrm>
          <a:prstGeom prst="rect">
            <a:avLst/>
          </a:prstGeom>
          <a:noFill/>
        </p:spPr>
        <p:txBody>
          <a:bodyPr wrap="square">
            <a:spAutoFit/>
          </a:bodyPr>
          <a:lstStyle/>
          <a:p>
            <a:r>
              <a:rPr lang="es-MX" sz="6800" dirty="0">
                <a:latin typeface="Berlin Sans FB" panose="020E0602020502020306" pitchFamily="34" charset="0"/>
              </a:rPr>
              <a:t>Introducción</a:t>
            </a:r>
            <a:endParaRPr lang="es-ES" sz="6800" dirty="0">
              <a:latin typeface="Berlin Sans FB" panose="020E0602020502020306" pitchFamily="34" charset="0"/>
            </a:endParaRPr>
          </a:p>
        </p:txBody>
      </p:sp>
      <p:sp>
        <p:nvSpPr>
          <p:cNvPr id="4" name="Rectangle 2">
            <a:extLst>
              <a:ext uri="{FF2B5EF4-FFF2-40B4-BE49-F238E27FC236}">
                <a16:creationId xmlns:a16="http://schemas.microsoft.com/office/drawing/2014/main" id="{0BA493C4-BE90-E1CE-3CE1-E4AD693351BB}"/>
              </a:ext>
            </a:extLst>
          </p:cNvPr>
          <p:cNvSpPr>
            <a:spLocks noChangeArrowheads="1"/>
          </p:cNvSpPr>
          <p:nvPr/>
        </p:nvSpPr>
        <p:spPr bwMode="auto">
          <a:xfrm>
            <a:off x="1307457" y="2723822"/>
            <a:ext cx="15849600"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s-ES" altLang="es-ES" sz="2400" i="0" u="none" strike="noStrike" cap="none" normalizeH="0" baseline="0" dirty="0">
                <a:ln>
                  <a:noFill/>
                </a:ln>
                <a:solidFill>
                  <a:schemeClr val="tx1"/>
                </a:solidFill>
                <a:effectLst/>
                <a:latin typeface="Berlin Sans FB" panose="020E0602020502020306" pitchFamily="34" charset="0"/>
              </a:rPr>
              <a:t>En esta práctica se desarrollaron ejercicios CRUD (Crear, Leer, Actualizar y Eliminar) sobre los microservicios Curso y Estudiantes, utilizando cuatro frameworks: Angular, Astro, </a:t>
            </a:r>
            <a:r>
              <a:rPr kumimoji="0" lang="es-ES" altLang="es-ES" sz="2400" i="0" u="none" strike="noStrike" cap="none" normalizeH="0" baseline="0" dirty="0" err="1">
                <a:ln>
                  <a:noFill/>
                </a:ln>
                <a:solidFill>
                  <a:schemeClr val="tx1"/>
                </a:solidFill>
                <a:effectLst/>
                <a:latin typeface="Berlin Sans FB" panose="020E0602020502020306" pitchFamily="34" charset="0"/>
              </a:rPr>
              <a:t>React</a:t>
            </a:r>
            <a:r>
              <a:rPr kumimoji="0" lang="es-ES" altLang="es-ES" sz="2400" i="0" u="none" strike="noStrike" cap="none" normalizeH="0" baseline="0" dirty="0">
                <a:ln>
                  <a:noFill/>
                </a:ln>
                <a:solidFill>
                  <a:schemeClr val="tx1"/>
                </a:solidFill>
                <a:effectLst/>
                <a:latin typeface="Berlin Sans FB" panose="020E0602020502020306" pitchFamily="34" charset="0"/>
              </a:rPr>
              <a:t> y </a:t>
            </a:r>
            <a:r>
              <a:rPr kumimoji="0" lang="es-ES" altLang="es-ES" sz="2400" i="0" u="none" strike="noStrike" cap="none" normalizeH="0" baseline="0" dirty="0" err="1">
                <a:ln>
                  <a:noFill/>
                </a:ln>
                <a:solidFill>
                  <a:schemeClr val="tx1"/>
                </a:solidFill>
                <a:effectLst/>
                <a:latin typeface="Berlin Sans FB" panose="020E0602020502020306" pitchFamily="34" charset="0"/>
              </a:rPr>
              <a:t>NestJS</a:t>
            </a:r>
            <a:r>
              <a:rPr kumimoji="0" lang="es-ES" altLang="es-ES" sz="2400" i="0" u="none" strike="noStrike" cap="none" normalizeH="0" baseline="0" dirty="0">
                <a:ln>
                  <a:noFill/>
                </a:ln>
                <a:solidFill>
                  <a:schemeClr val="tx1"/>
                </a:solidFill>
                <a:effectLst/>
                <a:latin typeface="Berlin Sans FB" panose="020E0602020502020306" pitchFamily="34" charset="0"/>
              </a:rPr>
              <a:t>. El objetivo fue practicar la manipulación de datos desde distintos entornos de desarrollo, conectados a microservicios construidos con Spring </a:t>
            </a:r>
            <a:r>
              <a:rPr kumimoji="0" lang="es-ES" altLang="es-ES" sz="2400" i="0" u="none" strike="noStrike" cap="none" normalizeH="0" baseline="0" dirty="0" err="1">
                <a:ln>
                  <a:noFill/>
                </a:ln>
                <a:solidFill>
                  <a:schemeClr val="tx1"/>
                </a:solidFill>
                <a:effectLst/>
                <a:latin typeface="Berlin Sans FB" panose="020E0602020502020306" pitchFamily="34" charset="0"/>
              </a:rPr>
              <a:t>Boot</a:t>
            </a:r>
            <a:r>
              <a:rPr kumimoji="0" lang="es-ES" altLang="es-ES" sz="2400" i="0" u="none" strike="noStrike" cap="none" normalizeH="0" baseline="0" dirty="0">
                <a:ln>
                  <a:noFill/>
                </a:ln>
                <a:solidFill>
                  <a:schemeClr val="tx1"/>
                </a:solidFill>
                <a:effectLst/>
                <a:latin typeface="Berlin Sans FB" panose="020E0602020502020306" pitchFamily="34" charset="0"/>
              </a:rPr>
              <a:t> y bases de datos en contenedores Docker. Se realizaron pruebas con </a:t>
            </a:r>
            <a:r>
              <a:rPr kumimoji="0" lang="es-ES" altLang="es-ES" sz="2400" i="0" u="none" strike="noStrike" cap="none" normalizeH="0" baseline="0" dirty="0" err="1">
                <a:ln>
                  <a:noFill/>
                </a:ln>
                <a:solidFill>
                  <a:schemeClr val="tx1"/>
                </a:solidFill>
                <a:effectLst/>
                <a:latin typeface="Berlin Sans FB" panose="020E0602020502020306" pitchFamily="34" charset="0"/>
              </a:rPr>
              <a:t>Postman</a:t>
            </a:r>
            <a:r>
              <a:rPr kumimoji="0" lang="es-ES" altLang="es-ES" sz="2400" i="0" u="none" strike="noStrike" cap="none" normalizeH="0" baseline="0" dirty="0">
                <a:ln>
                  <a:noFill/>
                </a:ln>
                <a:solidFill>
                  <a:schemeClr val="tx1"/>
                </a:solidFill>
                <a:effectLst/>
                <a:latin typeface="Berlin Sans FB" panose="020E0602020502020306" pitchFamily="34" charset="0"/>
              </a:rPr>
              <a:t> para verificar los </a:t>
            </a:r>
            <a:r>
              <a:rPr kumimoji="0" lang="es-ES" altLang="es-ES" sz="2400" i="0" u="none" strike="noStrike" cap="none" normalizeH="0" baseline="0" dirty="0" err="1">
                <a:ln>
                  <a:noFill/>
                </a:ln>
                <a:solidFill>
                  <a:schemeClr val="tx1"/>
                </a:solidFill>
                <a:effectLst/>
                <a:latin typeface="Berlin Sans FB" panose="020E0602020502020306" pitchFamily="34" charset="0"/>
              </a:rPr>
              <a:t>endpoints</a:t>
            </a:r>
            <a:r>
              <a:rPr kumimoji="0" lang="es-ES" altLang="es-ES" sz="2400" i="0" u="none" strike="noStrike" cap="none" normalizeH="0" baseline="0" dirty="0">
                <a:ln>
                  <a:noFill/>
                </a:ln>
                <a:solidFill>
                  <a:schemeClr val="tx1"/>
                </a:solidFill>
                <a:effectLst/>
                <a:latin typeface="Berlin Sans FB" panose="020E0602020502020306" pitchFamily="34" charset="0"/>
              </a:rPr>
              <a:t> y luego se consumieron desde los cuatro frameworks. Cada ejercicio permitió observar las diferencias de implementación según la herramienta, fortaleciendo la comprensión de la arquitectura cliente-servidor y el trabajo con </a:t>
            </a:r>
            <a:r>
              <a:rPr kumimoji="0" lang="es-ES" altLang="es-ES" sz="2400" i="0" u="none" strike="noStrike" cap="none" normalizeH="0" baseline="0" dirty="0" err="1">
                <a:ln>
                  <a:noFill/>
                </a:ln>
                <a:solidFill>
                  <a:schemeClr val="tx1"/>
                </a:solidFill>
                <a:effectLst/>
                <a:latin typeface="Berlin Sans FB" panose="020E0602020502020306" pitchFamily="34" charset="0"/>
              </a:rPr>
              <a:t>APIs</a:t>
            </a:r>
            <a:r>
              <a:rPr kumimoji="0" lang="es-ES" altLang="es-ES" sz="2400" i="0" u="none" strike="noStrike" cap="none" normalizeH="0" baseline="0" dirty="0">
                <a:ln>
                  <a:noFill/>
                </a:ln>
                <a:solidFill>
                  <a:schemeClr val="tx1"/>
                </a:solidFill>
                <a:effectLst/>
                <a:latin typeface="Berlin Sans FB" panose="020E0602020502020306" pitchFamily="34" charset="0"/>
              </a:rPr>
              <a:t> </a:t>
            </a:r>
            <a:r>
              <a:rPr kumimoji="0" lang="es-ES" altLang="es-ES" sz="2400" i="0" u="none" strike="noStrike" cap="none" normalizeH="0" baseline="0" dirty="0" err="1">
                <a:ln>
                  <a:noFill/>
                </a:ln>
                <a:solidFill>
                  <a:schemeClr val="tx1"/>
                </a:solidFill>
                <a:effectLst/>
                <a:latin typeface="Berlin Sans FB" panose="020E0602020502020306" pitchFamily="34" charset="0"/>
              </a:rPr>
              <a:t>RESTful</a:t>
            </a:r>
            <a:r>
              <a:rPr kumimoji="0" lang="es-ES" altLang="es-ES" sz="2400" i="0" u="none" strike="noStrike" cap="none" normalizeH="0" baseline="0" dirty="0">
                <a:ln>
                  <a:noFill/>
                </a:ln>
                <a:solidFill>
                  <a:schemeClr val="tx1"/>
                </a:solidFill>
                <a:effectLst/>
                <a:latin typeface="Berlin Sans FB" panose="020E0602020502020306"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7462734" flipH="1">
            <a:off x="14924124" y="-1879107"/>
            <a:ext cx="6727751" cy="6347146"/>
          </a:xfrm>
          <a:custGeom>
            <a:avLst/>
            <a:gdLst/>
            <a:ahLst/>
            <a:cxnLst/>
            <a:rect l="l" t="t" r="r" b="b"/>
            <a:pathLst>
              <a:path w="6727751" h="6347146">
                <a:moveTo>
                  <a:pt x="6727752" y="0"/>
                </a:moveTo>
                <a:lnTo>
                  <a:pt x="0" y="0"/>
                </a:lnTo>
                <a:lnTo>
                  <a:pt x="0" y="6347146"/>
                </a:lnTo>
                <a:lnTo>
                  <a:pt x="6727752" y="6347146"/>
                </a:lnTo>
                <a:lnTo>
                  <a:pt x="67277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089871" flipH="1">
            <a:off x="-3403198" y="5826931"/>
            <a:ext cx="6806396" cy="6421342"/>
          </a:xfrm>
          <a:custGeom>
            <a:avLst/>
            <a:gdLst/>
            <a:ahLst/>
            <a:cxnLst/>
            <a:rect l="l" t="t" r="r" b="b"/>
            <a:pathLst>
              <a:path w="6806396" h="6421342">
                <a:moveTo>
                  <a:pt x="6806396" y="0"/>
                </a:moveTo>
                <a:lnTo>
                  <a:pt x="0" y="0"/>
                </a:lnTo>
                <a:lnTo>
                  <a:pt x="0" y="6421343"/>
                </a:lnTo>
                <a:lnTo>
                  <a:pt x="6806396" y="6421343"/>
                </a:lnTo>
                <a:lnTo>
                  <a:pt x="680639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6536879" y="5560357"/>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743700" y="458614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803073" y="5448300"/>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914400" y="3770752"/>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5229252" y="7357437"/>
            <a:ext cx="2030048" cy="1900863"/>
          </a:xfrm>
          <a:custGeom>
            <a:avLst/>
            <a:gdLst/>
            <a:ahLst/>
            <a:cxnLst/>
            <a:rect l="l" t="t" r="r" b="b"/>
            <a:pathLst>
              <a:path w="2030048" h="1900863">
                <a:moveTo>
                  <a:pt x="0" y="0"/>
                </a:moveTo>
                <a:lnTo>
                  <a:pt x="2030048" y="0"/>
                </a:lnTo>
                <a:lnTo>
                  <a:pt x="2030048" y="1900863"/>
                </a:lnTo>
                <a:lnTo>
                  <a:pt x="0" y="1900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701386" y="551400"/>
            <a:ext cx="2030048" cy="1900863"/>
          </a:xfrm>
          <a:custGeom>
            <a:avLst/>
            <a:gdLst/>
            <a:ahLst/>
            <a:cxnLst/>
            <a:rect l="l" t="t" r="r" b="b"/>
            <a:pathLst>
              <a:path w="2030048" h="1900863">
                <a:moveTo>
                  <a:pt x="0" y="0"/>
                </a:moveTo>
                <a:lnTo>
                  <a:pt x="2030047" y="0"/>
                </a:lnTo>
                <a:lnTo>
                  <a:pt x="2030047" y="1900863"/>
                </a:lnTo>
                <a:lnTo>
                  <a:pt x="0" y="1900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F5528C47-CA68-4981-3663-075D160DE501}"/>
              </a:ext>
            </a:extLst>
          </p:cNvPr>
          <p:cNvSpPr txBox="1">
            <a:spLocks/>
          </p:cNvSpPr>
          <p:nvPr/>
        </p:nvSpPr>
        <p:spPr>
          <a:xfrm>
            <a:off x="3886200" y="980666"/>
            <a:ext cx="5589920" cy="6276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6800" dirty="0">
                <a:latin typeface="Berlin Sans FB" panose="020E0602020502020306" pitchFamily="34" charset="0"/>
              </a:rPr>
              <a:t>Justificación</a:t>
            </a:r>
            <a:r>
              <a:rPr lang="es-MX" dirty="0"/>
              <a:t> </a:t>
            </a:r>
          </a:p>
        </p:txBody>
      </p:sp>
      <p:sp>
        <p:nvSpPr>
          <p:cNvPr id="5" name="CuadroTexto 4">
            <a:extLst>
              <a:ext uri="{FF2B5EF4-FFF2-40B4-BE49-F238E27FC236}">
                <a16:creationId xmlns:a16="http://schemas.microsoft.com/office/drawing/2014/main" id="{241365B3-29E6-4A41-B93F-32115A3EC242}"/>
              </a:ext>
            </a:extLst>
          </p:cNvPr>
          <p:cNvSpPr txBox="1"/>
          <p:nvPr/>
        </p:nvSpPr>
        <p:spPr>
          <a:xfrm>
            <a:off x="2731434" y="2709793"/>
            <a:ext cx="12642272" cy="3910366"/>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Esta práctica se realizó con cuatro frameworks diferentes para comparar la implementación de operaciones CRUD en distintos entornos de desarrollo. Cada tecnología maneja de manera particular los datos, las peticiones HTTP y la comunicación con los microservicios. Además, se fortaleció el aprendizaje sobre la integración entre </a:t>
            </a:r>
            <a:r>
              <a:rPr lang="es-ES" sz="2400" dirty="0" err="1">
                <a:latin typeface="Berlin Sans FB" panose="020E0602020502020306" pitchFamily="34" charset="0"/>
              </a:rPr>
              <a:t>frontend</a:t>
            </a:r>
            <a:r>
              <a:rPr lang="es-ES" sz="2400" dirty="0">
                <a:latin typeface="Berlin Sans FB" panose="020E0602020502020306" pitchFamily="34" charset="0"/>
              </a:rPr>
              <a:t>, </a:t>
            </a:r>
            <a:r>
              <a:rPr lang="es-ES" sz="2400" dirty="0" err="1">
                <a:latin typeface="Berlin Sans FB" panose="020E0602020502020306" pitchFamily="34" charset="0"/>
              </a:rPr>
              <a:t>backend</a:t>
            </a:r>
            <a:r>
              <a:rPr lang="es-ES" sz="2400" dirty="0">
                <a:latin typeface="Berlin Sans FB" panose="020E0602020502020306" pitchFamily="34" charset="0"/>
              </a:rPr>
              <a:t> y bases de datos, aplicando buenas prácticas de arquitectura distribuida. El uso de Docker aseguró un entorno controlado para las bases de datos, y la conexión con Spring </a:t>
            </a:r>
            <a:r>
              <a:rPr lang="es-ES" sz="2400" dirty="0" err="1">
                <a:latin typeface="Berlin Sans FB" panose="020E0602020502020306" pitchFamily="34" charset="0"/>
              </a:rPr>
              <a:t>Boot</a:t>
            </a:r>
            <a:r>
              <a:rPr lang="es-ES" sz="2400" dirty="0">
                <a:latin typeface="Berlin Sans FB" panose="020E0602020502020306" pitchFamily="34" charset="0"/>
              </a:rPr>
              <a:t> y </a:t>
            </a:r>
            <a:r>
              <a:rPr lang="es-ES" sz="2400" dirty="0" err="1">
                <a:latin typeface="Berlin Sans FB" panose="020E0602020502020306" pitchFamily="34" charset="0"/>
              </a:rPr>
              <a:t>NestJS</a:t>
            </a:r>
            <a:r>
              <a:rPr lang="es-ES" sz="2400" dirty="0">
                <a:latin typeface="Berlin Sans FB" panose="020E0602020502020306" pitchFamily="34" charset="0"/>
              </a:rPr>
              <a:t> permitió observar dos enfoques distintos en la implementación de microservicios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80628" y="204995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Google Shape;392;p64">
            <a:extLst>
              <a:ext uri="{FF2B5EF4-FFF2-40B4-BE49-F238E27FC236}">
                <a16:creationId xmlns:a16="http://schemas.microsoft.com/office/drawing/2014/main" id="{15D63731-E17F-E197-C1F7-2DBDC324C3BE}"/>
              </a:ext>
            </a:extLst>
          </p:cNvPr>
          <p:cNvSpPr txBox="1">
            <a:spLocks/>
          </p:cNvSpPr>
          <p:nvPr/>
        </p:nvSpPr>
        <p:spPr>
          <a:xfrm>
            <a:off x="3011152" y="964167"/>
            <a:ext cx="12217055"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Angular</a:t>
            </a:r>
          </a:p>
        </p:txBody>
      </p:sp>
      <p:sp>
        <p:nvSpPr>
          <p:cNvPr id="23" name="CuadroTexto 22">
            <a:extLst>
              <a:ext uri="{FF2B5EF4-FFF2-40B4-BE49-F238E27FC236}">
                <a16:creationId xmlns:a16="http://schemas.microsoft.com/office/drawing/2014/main" id="{5C7AFB70-49F8-D820-515C-F25A33806B0B}"/>
              </a:ext>
            </a:extLst>
          </p:cNvPr>
          <p:cNvSpPr txBox="1"/>
          <p:nvPr/>
        </p:nvSpPr>
        <p:spPr>
          <a:xfrm>
            <a:off x="1817999" y="1819456"/>
            <a:ext cx="16397772" cy="2792303"/>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Angular se desarrolló una interfaz visual para gestionar los datos de los microservicios Curso y Estudiantes. Se implementaron componentes y servicios para cada operación CRUD:</a:t>
            </a:r>
          </a:p>
          <a:p>
            <a:pPr algn="just">
              <a:lnSpc>
                <a:spcPct val="150000"/>
              </a:lnSpc>
              <a:buFont typeface="Arial" panose="020B0604020202020204" pitchFamily="34" charset="0"/>
              <a:buChar char="•"/>
            </a:pPr>
            <a:r>
              <a:rPr lang="es-ES" sz="2400" dirty="0">
                <a:latin typeface="Berlin Sans FB" panose="020E0602020502020306" pitchFamily="34" charset="0"/>
              </a:rPr>
              <a:t>Crear: se añadió un formulario modal para registrar un nuevo curso o estudiante. Al presionar “Guardar”, los datos se enviaban mediante el método </a:t>
            </a:r>
            <a:r>
              <a:rPr lang="es-ES" sz="2400" dirty="0" err="1">
                <a:latin typeface="Berlin Sans FB" panose="020E0602020502020306" pitchFamily="34" charset="0"/>
              </a:rPr>
              <a:t>create</a:t>
            </a:r>
            <a:r>
              <a:rPr lang="es-ES" sz="2400" dirty="0">
                <a:latin typeface="Berlin Sans FB" panose="020E0602020502020306" pitchFamily="34" charset="0"/>
              </a:rPr>
              <a:t>() al </a:t>
            </a:r>
            <a:r>
              <a:rPr lang="es-ES" sz="2400" dirty="0" err="1">
                <a:latin typeface="Berlin Sans FB" panose="020E0602020502020306" pitchFamily="34" charset="0"/>
              </a:rPr>
              <a:t>endpoint</a:t>
            </a:r>
            <a:r>
              <a:rPr lang="es-ES" sz="2400" dirty="0">
                <a:latin typeface="Berlin Sans FB" panose="020E0602020502020306" pitchFamily="34" charset="0"/>
              </a:rPr>
              <a:t> correspondiente</a:t>
            </a:r>
            <a:r>
              <a:rPr lang="es-ES" sz="2400" dirty="0"/>
              <a:t>.</a:t>
            </a:r>
          </a:p>
          <a:p>
            <a:pPr algn="just">
              <a:lnSpc>
                <a:spcPct val="150000"/>
              </a:lnSpc>
            </a:pPr>
            <a:endParaRPr lang="es-ES" sz="2400" dirty="0">
              <a:latin typeface="Berlin Sans FB" panose="020E0602020502020306" pitchFamily="34" charset="0"/>
            </a:endParaRPr>
          </a:p>
        </p:txBody>
      </p:sp>
      <p:pic>
        <p:nvPicPr>
          <p:cNvPr id="2" name="Imagen 1">
            <a:extLst>
              <a:ext uri="{FF2B5EF4-FFF2-40B4-BE49-F238E27FC236}">
                <a16:creationId xmlns:a16="http://schemas.microsoft.com/office/drawing/2014/main" id="{3AA3B017-F663-B3C5-FE43-5E11C2FDBE20}"/>
              </a:ext>
            </a:extLst>
          </p:cNvPr>
          <p:cNvPicPr>
            <a:picLocks noChangeAspect="1"/>
          </p:cNvPicPr>
          <p:nvPr/>
        </p:nvPicPr>
        <p:blipFill>
          <a:blip r:embed="rId8"/>
          <a:stretch>
            <a:fillRect/>
          </a:stretch>
        </p:blipFill>
        <p:spPr>
          <a:xfrm>
            <a:off x="1048790" y="4928437"/>
            <a:ext cx="7858743" cy="4420543"/>
          </a:xfrm>
          <a:prstGeom prst="rect">
            <a:avLst/>
          </a:prstGeom>
        </p:spPr>
      </p:pic>
      <p:pic>
        <p:nvPicPr>
          <p:cNvPr id="3" name="Imagen 2">
            <a:extLst>
              <a:ext uri="{FF2B5EF4-FFF2-40B4-BE49-F238E27FC236}">
                <a16:creationId xmlns:a16="http://schemas.microsoft.com/office/drawing/2014/main" id="{A1295ACB-99B6-1E8A-D445-0EA71DB5A3FF}"/>
              </a:ext>
            </a:extLst>
          </p:cNvPr>
          <p:cNvPicPr>
            <a:picLocks noChangeAspect="1"/>
          </p:cNvPicPr>
          <p:nvPr/>
        </p:nvPicPr>
        <p:blipFill>
          <a:blip r:embed="rId9"/>
          <a:stretch>
            <a:fillRect/>
          </a:stretch>
        </p:blipFill>
        <p:spPr>
          <a:xfrm>
            <a:off x="9601200" y="4928437"/>
            <a:ext cx="8063279" cy="45355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80628" y="204995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CuadroTexto 22">
            <a:extLst>
              <a:ext uri="{FF2B5EF4-FFF2-40B4-BE49-F238E27FC236}">
                <a16:creationId xmlns:a16="http://schemas.microsoft.com/office/drawing/2014/main" id="{5C7AFB70-49F8-D820-515C-F25A33806B0B}"/>
              </a:ext>
            </a:extLst>
          </p:cNvPr>
          <p:cNvSpPr txBox="1"/>
          <p:nvPr/>
        </p:nvSpPr>
        <p:spPr>
          <a:xfrm>
            <a:off x="2467802" y="2225790"/>
            <a:ext cx="13806972" cy="1130309"/>
          </a:xfrm>
          <a:prstGeom prst="rect">
            <a:avLst/>
          </a:prstGeom>
          <a:noFill/>
        </p:spPr>
        <p:txBody>
          <a:bodyPr wrap="square">
            <a:spAutoFit/>
          </a:bodyPr>
          <a:lstStyle/>
          <a:p>
            <a:pPr algn="just">
              <a:lnSpc>
                <a:spcPct val="150000"/>
              </a:lnSpc>
            </a:pPr>
            <a:r>
              <a:rPr lang="es-ES" sz="2400" b="1" dirty="0">
                <a:latin typeface="Berlin Sans FB" panose="020E0602020502020306" pitchFamily="34" charset="0"/>
              </a:rPr>
              <a:t>Leer:</a:t>
            </a:r>
            <a:r>
              <a:rPr lang="es-ES" sz="2400" dirty="0">
                <a:latin typeface="Berlin Sans FB" panose="020E0602020502020306" pitchFamily="34" charset="0"/>
              </a:rPr>
              <a:t> Se desarrolló una tabla dinámica que muestra todos los registros provenientes de la base de datos.</a:t>
            </a:r>
          </a:p>
          <a:p>
            <a:pPr algn="just">
              <a:lnSpc>
                <a:spcPct val="150000"/>
              </a:lnSpc>
            </a:pPr>
            <a:endParaRPr lang="es-ES" sz="2400" dirty="0">
              <a:latin typeface="Berlin Sans FB" panose="020E0602020502020306" pitchFamily="34" charset="0"/>
            </a:endParaRPr>
          </a:p>
        </p:txBody>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Leer</a:t>
            </a:r>
          </a:p>
        </p:txBody>
      </p:sp>
      <p:pic>
        <p:nvPicPr>
          <p:cNvPr id="4" name="Imagen 3">
            <a:extLst>
              <a:ext uri="{FF2B5EF4-FFF2-40B4-BE49-F238E27FC236}">
                <a16:creationId xmlns:a16="http://schemas.microsoft.com/office/drawing/2014/main" id="{0D12162A-28EA-765A-F285-51B500C1A038}"/>
              </a:ext>
            </a:extLst>
          </p:cNvPr>
          <p:cNvPicPr>
            <a:picLocks noChangeAspect="1"/>
          </p:cNvPicPr>
          <p:nvPr/>
        </p:nvPicPr>
        <p:blipFill>
          <a:blip r:embed="rId8"/>
          <a:stretch>
            <a:fillRect/>
          </a:stretch>
        </p:blipFill>
        <p:spPr>
          <a:xfrm>
            <a:off x="1310596" y="3833316"/>
            <a:ext cx="7979016" cy="4488195"/>
          </a:xfrm>
          <a:prstGeom prst="rect">
            <a:avLst/>
          </a:prstGeom>
        </p:spPr>
      </p:pic>
      <p:pic>
        <p:nvPicPr>
          <p:cNvPr id="5" name="Imagen 4">
            <a:extLst>
              <a:ext uri="{FF2B5EF4-FFF2-40B4-BE49-F238E27FC236}">
                <a16:creationId xmlns:a16="http://schemas.microsoft.com/office/drawing/2014/main" id="{E7ABF303-1BCA-C6DD-4B2A-49BAF1D7B0A0}"/>
              </a:ext>
            </a:extLst>
          </p:cNvPr>
          <p:cNvPicPr>
            <a:picLocks noChangeAspect="1"/>
          </p:cNvPicPr>
          <p:nvPr/>
        </p:nvPicPr>
        <p:blipFill>
          <a:blip r:embed="rId9"/>
          <a:stretch>
            <a:fillRect/>
          </a:stretch>
        </p:blipFill>
        <p:spPr>
          <a:xfrm>
            <a:off x="9906000" y="3853292"/>
            <a:ext cx="7979016" cy="4488197"/>
          </a:xfrm>
          <a:prstGeom prst="rect">
            <a:avLst/>
          </a:prstGeom>
        </p:spPr>
      </p:pic>
    </p:spTree>
    <p:extLst>
      <p:ext uri="{BB962C8B-B14F-4D97-AF65-F5344CB8AC3E}">
        <p14:creationId xmlns:p14="http://schemas.microsoft.com/office/powerpoint/2010/main" val="226297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Actualizar </a:t>
            </a: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1894336" y="1941792"/>
            <a:ext cx="13700497" cy="1140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s-ES" sz="2400" b="1" dirty="0"/>
              <a:t>Actualizar:</a:t>
            </a:r>
            <a:r>
              <a:rPr lang="es-ES" sz="2400" dirty="0"/>
              <a:t> al hacer clic en el botón “Editar”, se abría un modal con los datos del registro seleccionado, los cuales podían modificarse y guardarse nuevamente.</a:t>
            </a:r>
            <a:endParaRPr lang="es-ES" altLang="es-ES" sz="2400" dirty="0">
              <a:latin typeface="Berlin Sans FB" panose="020E0602020502020306" pitchFamily="34" charset="0"/>
            </a:endParaRPr>
          </a:p>
        </p:txBody>
      </p:sp>
      <p:pic>
        <p:nvPicPr>
          <p:cNvPr id="3" name="Imagen 2">
            <a:extLst>
              <a:ext uri="{FF2B5EF4-FFF2-40B4-BE49-F238E27FC236}">
                <a16:creationId xmlns:a16="http://schemas.microsoft.com/office/drawing/2014/main" id="{D537DACA-C9B0-25AC-E873-B57535967A82}"/>
              </a:ext>
            </a:extLst>
          </p:cNvPr>
          <p:cNvPicPr>
            <a:picLocks noChangeAspect="1"/>
          </p:cNvPicPr>
          <p:nvPr/>
        </p:nvPicPr>
        <p:blipFill>
          <a:blip r:embed="rId8"/>
          <a:stretch>
            <a:fillRect/>
          </a:stretch>
        </p:blipFill>
        <p:spPr>
          <a:xfrm>
            <a:off x="1262148" y="3721916"/>
            <a:ext cx="7557156" cy="4250899"/>
          </a:xfrm>
          <a:prstGeom prst="rect">
            <a:avLst/>
          </a:prstGeom>
        </p:spPr>
      </p:pic>
      <p:pic>
        <p:nvPicPr>
          <p:cNvPr id="5" name="Imagen 4">
            <a:extLst>
              <a:ext uri="{FF2B5EF4-FFF2-40B4-BE49-F238E27FC236}">
                <a16:creationId xmlns:a16="http://schemas.microsoft.com/office/drawing/2014/main" id="{AB6AC321-A867-0FAC-BFD2-7CD103A4FD2E}"/>
              </a:ext>
            </a:extLst>
          </p:cNvPr>
          <p:cNvPicPr>
            <a:picLocks noChangeAspect="1"/>
          </p:cNvPicPr>
          <p:nvPr/>
        </p:nvPicPr>
        <p:blipFill>
          <a:blip r:embed="rId9"/>
          <a:stretch>
            <a:fillRect/>
          </a:stretch>
        </p:blipFill>
        <p:spPr>
          <a:xfrm>
            <a:off x="9936177" y="3797858"/>
            <a:ext cx="7287134" cy="4099013"/>
          </a:xfrm>
          <a:prstGeom prst="rect">
            <a:avLst/>
          </a:prstGeom>
        </p:spPr>
      </p:pic>
    </p:spTree>
    <p:extLst>
      <p:ext uri="{BB962C8B-B14F-4D97-AF65-F5344CB8AC3E}">
        <p14:creationId xmlns:p14="http://schemas.microsoft.com/office/powerpoint/2010/main" val="69528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2196309" y="1992554"/>
            <a:ext cx="13548097" cy="1140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s-ES" sz="2400" b="1" dirty="0">
                <a:latin typeface="Berlin Sans FB" panose="020E0602020502020306" pitchFamily="34" charset="0"/>
              </a:rPr>
              <a:t>Eliminar</a:t>
            </a:r>
            <a:r>
              <a:rPr lang="es-ES" sz="2400" dirty="0">
                <a:latin typeface="Berlin Sans FB" panose="020E0602020502020306" pitchFamily="34" charset="0"/>
              </a:rPr>
              <a:t>: se añadió un botón “Eliminar” en cada fila de la tabla, el cual enviaba una petición DELETE al microservicio correspondiente.</a:t>
            </a: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Eliminar</a:t>
            </a:r>
          </a:p>
        </p:txBody>
      </p:sp>
      <p:pic>
        <p:nvPicPr>
          <p:cNvPr id="6" name="Imagen 5">
            <a:extLst>
              <a:ext uri="{FF2B5EF4-FFF2-40B4-BE49-F238E27FC236}">
                <a16:creationId xmlns:a16="http://schemas.microsoft.com/office/drawing/2014/main" id="{304630C0-145A-6F2C-1409-0ECAEA1B5585}"/>
              </a:ext>
            </a:extLst>
          </p:cNvPr>
          <p:cNvPicPr>
            <a:picLocks noChangeAspect="1"/>
          </p:cNvPicPr>
          <p:nvPr/>
        </p:nvPicPr>
        <p:blipFill>
          <a:blip r:embed="rId8"/>
          <a:stretch>
            <a:fillRect/>
          </a:stretch>
        </p:blipFill>
        <p:spPr>
          <a:xfrm>
            <a:off x="893072" y="3793223"/>
            <a:ext cx="7396735" cy="4160663"/>
          </a:xfrm>
          <a:prstGeom prst="rect">
            <a:avLst/>
          </a:prstGeom>
        </p:spPr>
      </p:pic>
      <p:pic>
        <p:nvPicPr>
          <p:cNvPr id="14" name="Imagen 13">
            <a:extLst>
              <a:ext uri="{FF2B5EF4-FFF2-40B4-BE49-F238E27FC236}">
                <a16:creationId xmlns:a16="http://schemas.microsoft.com/office/drawing/2014/main" id="{C4926654-8D40-9D38-D071-31E56D51D957}"/>
              </a:ext>
            </a:extLst>
          </p:cNvPr>
          <p:cNvPicPr>
            <a:picLocks noChangeAspect="1"/>
          </p:cNvPicPr>
          <p:nvPr/>
        </p:nvPicPr>
        <p:blipFill>
          <a:blip r:embed="rId9"/>
          <a:stretch>
            <a:fillRect/>
          </a:stretch>
        </p:blipFill>
        <p:spPr>
          <a:xfrm>
            <a:off x="9051148" y="3755488"/>
            <a:ext cx="7755683" cy="4362571"/>
          </a:xfrm>
          <a:prstGeom prst="rect">
            <a:avLst/>
          </a:prstGeom>
        </p:spPr>
      </p:pic>
    </p:spTree>
    <p:extLst>
      <p:ext uri="{BB962C8B-B14F-4D97-AF65-F5344CB8AC3E}">
        <p14:creationId xmlns:p14="http://schemas.microsoft.com/office/powerpoint/2010/main" val="132463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1879096" y="2014309"/>
            <a:ext cx="14478250" cy="1140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None/>
              <a:tabLst/>
            </a:pPr>
            <a:r>
              <a:rPr lang="es-ES" sz="2400" dirty="0">
                <a:latin typeface="Berlin Sans FB" panose="020E0602020502020306" pitchFamily="34" charset="0"/>
              </a:rPr>
              <a:t>En Astro se realizaron ejercicios CRUD de manera más ligera, utilizando componentes y peticiones </a:t>
            </a:r>
            <a:r>
              <a:rPr lang="es-ES" sz="2400" dirty="0" err="1">
                <a:latin typeface="Berlin Sans FB" panose="020E0602020502020306" pitchFamily="34" charset="0"/>
              </a:rPr>
              <a:t>fetch</a:t>
            </a:r>
            <a:r>
              <a:rPr lang="es-ES" sz="2400" dirty="0">
                <a:latin typeface="Berlin Sans FB" panose="020E0602020502020306" pitchFamily="34" charset="0"/>
              </a:rPr>
              <a:t>().</a:t>
            </a:r>
            <a:br>
              <a:rPr lang="es-ES" sz="2400" dirty="0">
                <a:latin typeface="Berlin Sans FB" panose="020E0602020502020306" pitchFamily="34" charset="0"/>
              </a:rPr>
            </a:br>
            <a:r>
              <a:rPr lang="es-ES" sz="2400" dirty="0">
                <a:latin typeface="Berlin Sans FB" panose="020E0602020502020306" pitchFamily="34" charset="0"/>
              </a:rPr>
              <a:t>Se insertaron nuevos registros de cursos y estudiantes mediante formularios HTML controlados por JavaScript.</a:t>
            </a: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Google Shape;392;p64">
            <a:extLst>
              <a:ext uri="{FF2B5EF4-FFF2-40B4-BE49-F238E27FC236}">
                <a16:creationId xmlns:a16="http://schemas.microsoft.com/office/drawing/2014/main" id="{A87FEC2D-F516-1F9B-0CCB-6794590DD137}"/>
              </a:ext>
            </a:extLst>
          </p:cNvPr>
          <p:cNvSpPr txBox="1">
            <a:spLocks/>
          </p:cNvSpPr>
          <p:nvPr/>
        </p:nvSpPr>
        <p:spPr>
          <a:xfrm>
            <a:off x="2377207" y="647700"/>
            <a:ext cx="13624792" cy="1144062"/>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Astro</a:t>
            </a:r>
          </a:p>
        </p:txBody>
      </p:sp>
      <p:pic>
        <p:nvPicPr>
          <p:cNvPr id="5" name="Imagen 4">
            <a:extLst>
              <a:ext uri="{FF2B5EF4-FFF2-40B4-BE49-F238E27FC236}">
                <a16:creationId xmlns:a16="http://schemas.microsoft.com/office/drawing/2014/main" id="{82B7C243-6D5C-9343-5F3E-6B04D94DF0C4}"/>
              </a:ext>
            </a:extLst>
          </p:cNvPr>
          <p:cNvPicPr>
            <a:picLocks noChangeAspect="1"/>
          </p:cNvPicPr>
          <p:nvPr/>
        </p:nvPicPr>
        <p:blipFill>
          <a:blip r:embed="rId8"/>
          <a:stretch>
            <a:fillRect/>
          </a:stretch>
        </p:blipFill>
        <p:spPr>
          <a:xfrm>
            <a:off x="1639246" y="3962757"/>
            <a:ext cx="7249565" cy="4077881"/>
          </a:xfrm>
          <a:prstGeom prst="rect">
            <a:avLst/>
          </a:prstGeom>
        </p:spPr>
      </p:pic>
      <p:pic>
        <p:nvPicPr>
          <p:cNvPr id="15" name="Imagen 14">
            <a:extLst>
              <a:ext uri="{FF2B5EF4-FFF2-40B4-BE49-F238E27FC236}">
                <a16:creationId xmlns:a16="http://schemas.microsoft.com/office/drawing/2014/main" id="{4A66CEB1-86D2-33FA-6708-C5154236834C}"/>
              </a:ext>
            </a:extLst>
          </p:cNvPr>
          <p:cNvPicPr>
            <a:picLocks noChangeAspect="1"/>
          </p:cNvPicPr>
          <p:nvPr/>
        </p:nvPicPr>
        <p:blipFill>
          <a:blip r:embed="rId9"/>
          <a:stretch>
            <a:fillRect/>
          </a:stretch>
        </p:blipFill>
        <p:spPr>
          <a:xfrm>
            <a:off x="9598837" y="4143349"/>
            <a:ext cx="7234699" cy="4069518"/>
          </a:xfrm>
          <a:prstGeom prst="rect">
            <a:avLst/>
          </a:prstGeom>
        </p:spPr>
      </p:pic>
    </p:spTree>
    <p:extLst>
      <p:ext uri="{BB962C8B-B14F-4D97-AF65-F5344CB8AC3E}">
        <p14:creationId xmlns:p14="http://schemas.microsoft.com/office/powerpoint/2010/main" val="1233452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141</TotalTime>
  <Words>849</Words>
  <Application>Microsoft Office PowerPoint</Application>
  <PresentationFormat>Personalizado</PresentationFormat>
  <Paragraphs>70</Paragraphs>
  <Slides>22</Slides>
  <Notes>7</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22</vt:i4>
      </vt:variant>
    </vt:vector>
  </HeadingPairs>
  <TitlesOfParts>
    <vt:vector size="29" baseType="lpstr">
      <vt:lpstr>Arial</vt:lpstr>
      <vt:lpstr>Calibri</vt:lpstr>
      <vt:lpstr>Aptos</vt:lpstr>
      <vt:lpstr>Berlin Sans FB</vt:lpstr>
      <vt:lpstr>Times New Roman</vt:lpstr>
      <vt:lpstr>Monkey</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Proyecto Divertido Juvenil Rosa y Azul</dc:title>
  <dc:creator>Miriam Recinos</dc:creator>
  <cp:lastModifiedBy>Miriam Recinos</cp:lastModifiedBy>
  <cp:revision>7</cp:revision>
  <dcterms:created xsi:type="dcterms:W3CDTF">2006-08-16T00:00:00Z</dcterms:created>
  <dcterms:modified xsi:type="dcterms:W3CDTF">2025-10-18T19:51:16Z</dcterms:modified>
  <dc:identifier>DAG0mLgwIks</dc:identifier>
</cp:coreProperties>
</file>